
<file path=[Content_Types].xml><?xml version="1.0" encoding="utf-8"?>
<Types xmlns="http://schemas.openxmlformats.org/package/2006/content-types">
  <Override PartName="/_rels/.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05.jpeg" ContentType="image/jpeg"/>
  <Override PartName="/ppt/media/image104.jpeg" ContentType="image/jpeg"/>
  <Override PartName="/ppt/media/image103.jpeg" ContentType="image/jpeg"/>
  <Override PartName="/ppt/media/image102.jpeg" ContentType="image/jpeg"/>
  <Override PartName="/ppt/media/image100.png" ContentType="image/png"/>
  <Override PartName="/ppt/media/image98.jpeg" ContentType="image/jpe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0.png" ContentType="image/png"/>
  <Override PartName="/ppt/media/image39.png" ContentType="image/png"/>
  <Override PartName="/ppt/media/image36.png" ContentType="image/png"/>
  <Override PartName="/ppt/media/image35.png" ContentType="image/png"/>
  <Override PartName="/ppt/media/image34.png" ContentType="image/png"/>
  <Override PartName="/ppt/media/image32.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59.png" ContentType="image/png"/>
  <Override PartName="/ppt/media/image99.jpeg" ContentType="image/jpeg"/>
  <Override PartName="/ppt/media/image10.png" ContentType="image/png"/>
  <Override PartName="/ppt/media/image69.png" ContentType="image/png"/>
  <Override PartName="/ppt/media/image23.png" ContentType="image/png"/>
  <Override PartName="/ppt/media/image58.png" ContentType="image/png"/>
  <Override PartName="/ppt/media/image41.png" ContentType="image/png"/>
  <Override PartName="/ppt/media/image1.jpeg" ContentType="image/jpeg"/>
  <Override PartName="/ppt/media/image83.png" ContentType="image/png"/>
  <Override PartName="/ppt/media/image11.png" ContentType="image/png"/>
  <Override PartName="/ppt/media/image38.png" ContentType="image/png"/>
  <Override PartName="/ppt/media/image31.png" ContentType="image/png"/>
  <Override PartName="/ppt/media/image4.jpeg" ContentType="image/jpeg"/>
  <Override PartName="/ppt/media/image3.png" ContentType="image/png"/>
  <Override PartName="/ppt/media/image17.jpeg" ContentType="image/jpeg"/>
  <Override PartName="/ppt/media/image53.png" ContentType="image/png"/>
  <Override PartName="/ppt/media/image37.png" ContentType="image/png"/>
  <Override PartName="/ppt/media/image2.png" ContentType="image/png"/>
  <Override PartName="/ppt/media/image52.png" ContentType="image/png"/>
  <Override PartName="/ppt/media/image22.png" ContentType="image/png"/>
  <Override PartName="/ppt/media/image57.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33.jpeg" ContentType="image/jpeg"/>
  <Override PartName="/ppt/media/image18.png" ContentType="image/png"/>
  <Override PartName="/ppt/media/image8.png" ContentType="image/png"/>
  <Override PartName="/ppt/media/image93.png" ContentType="image/png"/>
  <Override PartName="/ppt/media/image19.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6.png" ContentType="image/png"/>
  <Override PartName="/ppt/media/image56.png" ContentType="image/png"/>
  <Override PartName="/ppt/media/image21.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94.jpeg" ContentType="image/jpeg"/>
  <Override PartName="/ppt/media/image54.png" ContentType="image/png"/>
  <Override PartName="/ppt/media/image60.png" ContentType="image/png"/>
  <Override PartName="/ppt/media/image61.png" ContentType="image/png"/>
  <Override PartName="/ppt/media/image95.jpeg" ContentType="image/jpe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91.jpeg" ContentType="image/jpeg"/>
  <Override PartName="/ppt/media/image77.png" ContentType="image/png"/>
  <Override PartName="/ppt/media/image85.jpeg" ContentType="image/jpeg"/>
  <Override PartName="/ppt/media/image78.png" ContentType="image/png"/>
  <Override PartName="/ppt/media/image80.png" ContentType="image/png"/>
  <Override PartName="/ppt/media/image81.png" ContentType="image/png"/>
  <Override PartName="/ppt/media/image82.png" ContentType="image/png"/>
  <Override PartName="/ppt/media/image84.png" ContentType="image/png"/>
  <Override PartName="/ppt/media/image86.png" ContentType="image/png"/>
  <Override PartName="/ppt/media/image87.png" ContentType="image/png"/>
  <Override PartName="/ppt/media/image106.png" ContentType="image/png"/>
  <Override PartName="/ppt/media/image88.jpeg" ContentType="image/jpeg"/>
  <Override PartName="/ppt/media/image7.png" ContentType="image/png"/>
  <Override PartName="/ppt/media/image92.png" ContentType="image/png"/>
  <Override PartName="/ppt/media/image101.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单击编辑备注格式</a:t>
            </a:r>
            <a:endParaRPr b="0" lang="en-US" sz="2000" spc="-1" strike="noStrike">
              <a:solidFill>
                <a:srgbClr val="000000"/>
              </a:solidFill>
              <a:uFill>
                <a:solidFill>
                  <a:srgbClr val="ffffff"/>
                </a:solidFill>
              </a:uFill>
              <a:latin typeface="Arial"/>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&lt;页眉&gt;</a:t>
            </a:r>
            <a:endParaRPr b="0" lang="en-US" sz="1400" spc="-1" strike="noStrike">
              <a:solidFill>
                <a:srgbClr val="000000"/>
              </a:solidFill>
              <a:uFill>
                <a:solidFill>
                  <a:srgbClr val="ffffff"/>
                </a:solidFill>
              </a:uFill>
              <a:latin typeface="Times New Roman"/>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&lt;日期/时间&gt;</a:t>
            </a:r>
            <a:endParaRPr b="0" lang="en-US" sz="1400" spc="-1" strike="noStrike">
              <a:solidFill>
                <a:srgbClr val="000000"/>
              </a:solidFill>
              <a:uFill>
                <a:solidFill>
                  <a:srgbClr val="ffffff"/>
                </a:solidFill>
              </a:uFill>
              <a:latin typeface="Times New Roman"/>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&lt;页脚&gt;</a:t>
            </a:r>
            <a:endParaRPr b="0" lang="en-US" sz="1400" spc="-1" strike="noStrike">
              <a:solidFill>
                <a:srgbClr val="000000"/>
              </a:solidFill>
              <a:uFill>
                <a:solidFill>
                  <a:srgbClr val="ffffff"/>
                </a:solidFill>
              </a:uFill>
              <a:latin typeface="Times New Roman"/>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E2204B0C-587B-4223-9B69-B7C84944361B}" type="slidenum">
              <a:rPr b="0" lang="en-US" sz="1400" spc="-1" strike="noStrike">
                <a:solidFill>
                  <a:srgbClr val="000000"/>
                </a:solidFill>
                <a:uFill>
                  <a:solidFill>
                    <a:srgbClr val="ffffff"/>
                  </a:solidFill>
                </a:uFill>
                <a:latin typeface="Times New Roman"/>
              </a:rPr>
              <a:t>&lt;编号&gt;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4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7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7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7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7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7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8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8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8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5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8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8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9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9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9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9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9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0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0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0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5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0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0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41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5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57"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59"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1"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3"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5" name="TextShape 2"/>
          <p:cNvSpPr txBox="1"/>
          <p:nvPr/>
        </p:nvSpPr>
        <p:spPr>
          <a:xfrm>
            <a:off x="3884760" y="8685360"/>
            <a:ext cx="2971440" cy="458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2079000" y="1604520"/>
            <a:ext cx="4984920" cy="3977280"/>
          </a:xfrm>
          <a:prstGeom prst="rect">
            <a:avLst/>
          </a:prstGeom>
          <a:ln>
            <a:noFill/>
          </a:ln>
        </p:spPr>
      </p:pic>
      <p:pic>
        <p:nvPicPr>
          <p:cNvPr id="38"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1122480"/>
            <a:ext cx="7772040" cy="11066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1122480"/>
            <a:ext cx="7772040" cy="11066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1122480"/>
            <a:ext cx="7772040" cy="238716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628560" y="6356520"/>
            <a:ext cx="20570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 name="PlaceHolder 2"/>
          <p:cNvSpPr>
            <a:spLocks noGrp="1"/>
          </p:cNvSpPr>
          <p:nvPr>
            <p:ph type="ftr"/>
          </p:nvPr>
        </p:nvSpPr>
        <p:spPr>
          <a:xfrm>
            <a:off x="3029040" y="6356520"/>
            <a:ext cx="30859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 name="PlaceHolder 3"/>
          <p:cNvSpPr>
            <a:spLocks noGrp="1"/>
          </p:cNvSpPr>
          <p:nvPr>
            <p:ph type="sldNum"/>
          </p:nvPr>
        </p:nvSpPr>
        <p:spPr>
          <a:xfrm>
            <a:off x="6458040" y="6356520"/>
            <a:ext cx="20570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p>
            <a:r>
              <a:rPr b="0" lang="zh-CN" sz="1800" spc="-1" strike="noStrike">
                <a:solidFill>
                  <a:srgbClr val="000000"/>
                </a:solidFill>
                <a:uFill>
                  <a:solidFill>
                    <a:srgbClr val="ffffff"/>
                  </a:solidFill>
                </a:uFill>
                <a:latin typeface="Calibri"/>
              </a:rPr>
              <a:t>单击鼠标编辑标题文字格式</a:t>
            </a:r>
            <a:endParaRPr b="0" lang="zh-CN" sz="1800" spc="-1" strike="noStrike">
              <a:solidFill>
                <a:srgbClr val="000000"/>
              </a:solidFill>
              <a:uFill>
                <a:solidFill>
                  <a:srgbClr val="ffffff"/>
                </a:solidFill>
              </a:uFill>
              <a:latin typeface="Calibri"/>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zh-CN" sz="2800" spc="-1" strike="noStrike">
                <a:solidFill>
                  <a:srgbClr val="000000"/>
                </a:solidFill>
                <a:uFill>
                  <a:solidFill>
                    <a:srgbClr val="ffffff"/>
                  </a:solidFill>
                </a:uFill>
                <a:latin typeface="Calibri"/>
              </a:rPr>
              <a:t>单击鼠标编辑大纲文字格式</a:t>
            </a:r>
            <a:endParaRPr b="0" lang="zh-CN"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zh-CN" sz="2000" spc="-1" strike="noStrike">
                <a:solidFill>
                  <a:srgbClr val="000000"/>
                </a:solidFill>
                <a:uFill>
                  <a:solidFill>
                    <a:srgbClr val="ffffff"/>
                  </a:solidFill>
                </a:uFill>
                <a:latin typeface="Calibri"/>
              </a:rPr>
              <a:t>第二个大纲级</a:t>
            </a:r>
            <a:endParaRPr b="0" lang="zh-CN"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zh-CN" sz="1800" spc="-1" strike="noStrike">
                <a:solidFill>
                  <a:srgbClr val="000000"/>
                </a:solidFill>
                <a:uFill>
                  <a:solidFill>
                    <a:srgbClr val="ffffff"/>
                  </a:solidFill>
                </a:uFill>
                <a:latin typeface="Calibri"/>
              </a:rPr>
              <a:t>第三大纲级别</a:t>
            </a:r>
            <a:endParaRPr b="0" lang="zh-CN"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zh-CN" sz="1800" spc="-1" strike="noStrike">
                <a:solidFill>
                  <a:srgbClr val="000000"/>
                </a:solidFill>
                <a:uFill>
                  <a:solidFill>
                    <a:srgbClr val="ffffff"/>
                  </a:solidFill>
                </a:uFill>
                <a:latin typeface="Calibri"/>
              </a:rPr>
              <a:t>第四大纲级别</a:t>
            </a:r>
            <a:endParaRPr b="0" lang="zh-CN"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第五大纲级别</a:t>
            </a:r>
            <a:endParaRPr b="0" lang="zh-CN"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第六大纲级别</a:t>
            </a:r>
            <a:endParaRPr b="0" lang="zh-CN"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第七大纲级别</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85800" y="1122480"/>
            <a:ext cx="7772040" cy="2387160"/>
          </a:xfrm>
          <a:prstGeom prst="rect">
            <a:avLst/>
          </a:prstGeom>
        </p:spPr>
        <p:txBody>
          <a:bodyPr anchor="b"/>
          <a:p>
            <a:pPr algn="ctr">
              <a:lnSpc>
                <a:spcPct val="100000"/>
              </a:lnSpc>
            </a:pPr>
            <a:r>
              <a:rPr b="0" lang="zh-CN" sz="6000" spc="-1" strike="noStrike">
                <a:solidFill>
                  <a:srgbClr val="000000"/>
                </a:solidFill>
                <a:uFill>
                  <a:solidFill>
                    <a:srgbClr val="ffffff"/>
                  </a:solidFill>
                </a:uFill>
                <a:latin typeface="Calibri Light"/>
              </a:rPr>
              <a:t>单击</a:t>
            </a:r>
            <a:r>
              <a:rPr b="0" lang="zh-CN" sz="6000" spc="-1" strike="noStrike">
                <a:solidFill>
                  <a:srgbClr val="000000"/>
                </a:solidFill>
                <a:uFill>
                  <a:solidFill>
                    <a:srgbClr val="ffffff"/>
                  </a:solidFill>
                </a:uFill>
                <a:latin typeface="Calibri Light"/>
              </a:rPr>
              <a:t>此处</a:t>
            </a:r>
            <a:r>
              <a:rPr b="0" lang="zh-CN" sz="6000" spc="-1" strike="noStrike">
                <a:solidFill>
                  <a:srgbClr val="000000"/>
                </a:solidFill>
                <a:uFill>
                  <a:solidFill>
                    <a:srgbClr val="ffffff"/>
                  </a:solidFill>
                </a:uFill>
                <a:latin typeface="Calibri Light"/>
              </a:rPr>
              <a:t>编辑</a:t>
            </a:r>
            <a:r>
              <a:rPr b="0" lang="zh-CN" sz="6000" spc="-1" strike="noStrike">
                <a:solidFill>
                  <a:srgbClr val="000000"/>
                </a:solidFill>
                <a:uFill>
                  <a:solidFill>
                    <a:srgbClr val="ffffff"/>
                  </a:solidFill>
                </a:uFill>
                <a:latin typeface="Calibri Light"/>
              </a:rPr>
              <a:t>母版</a:t>
            </a:r>
            <a:r>
              <a:rPr b="0" lang="zh-CN" sz="6000" spc="-1" strike="noStrike">
                <a:solidFill>
                  <a:srgbClr val="000000"/>
                </a:solidFill>
                <a:uFill>
                  <a:solidFill>
                    <a:srgbClr val="ffffff"/>
                  </a:solidFill>
                </a:uFill>
                <a:latin typeface="Calibri Light"/>
              </a:rPr>
              <a:t>标题</a:t>
            </a:r>
            <a:r>
              <a:rPr b="0" lang="zh-CN" sz="6000" spc="-1" strike="noStrike">
                <a:solidFill>
                  <a:srgbClr val="000000"/>
                </a:solidFill>
                <a:uFill>
                  <a:solidFill>
                    <a:srgbClr val="ffffff"/>
                  </a:solidFill>
                </a:uFill>
                <a:latin typeface="Calibri Light"/>
              </a:rPr>
              <a:t>样式</a:t>
            </a:r>
            <a:endParaRPr b="0" lang="zh-CN" sz="1800" spc="-1" strike="noStrike">
              <a:solidFill>
                <a:srgbClr val="000000"/>
              </a:solidFill>
              <a:uFill>
                <a:solidFill>
                  <a:srgbClr val="ffffff"/>
                </a:solidFill>
              </a:uFill>
              <a:latin typeface="Calibri"/>
            </a:endParaRPr>
          </a:p>
        </p:txBody>
      </p:sp>
      <p:sp>
        <p:nvSpPr>
          <p:cNvPr id="40" name="PlaceHolder 2"/>
          <p:cNvSpPr>
            <a:spLocks noGrp="1"/>
          </p:cNvSpPr>
          <p:nvPr>
            <p:ph type="dt"/>
          </p:nvPr>
        </p:nvSpPr>
        <p:spPr>
          <a:xfrm>
            <a:off x="628560" y="6356520"/>
            <a:ext cx="20570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1" name="PlaceHolder 3"/>
          <p:cNvSpPr>
            <a:spLocks noGrp="1"/>
          </p:cNvSpPr>
          <p:nvPr>
            <p:ph type="ftr"/>
          </p:nvPr>
        </p:nvSpPr>
        <p:spPr>
          <a:xfrm>
            <a:off x="3029040" y="6356520"/>
            <a:ext cx="30859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2" name="PlaceHolder 4"/>
          <p:cNvSpPr>
            <a:spLocks noGrp="1"/>
          </p:cNvSpPr>
          <p:nvPr>
            <p:ph type="sldNum"/>
          </p:nvPr>
        </p:nvSpPr>
        <p:spPr>
          <a:xfrm>
            <a:off x="6458040" y="6356520"/>
            <a:ext cx="20570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zh-CN" sz="2800" spc="-1" strike="noStrike">
                <a:solidFill>
                  <a:srgbClr val="000000"/>
                </a:solidFill>
                <a:uFill>
                  <a:solidFill>
                    <a:srgbClr val="ffffff"/>
                  </a:solidFill>
                </a:uFill>
                <a:latin typeface="Calibri"/>
              </a:rPr>
              <a:t>单击鼠标编辑大纲文字格式</a:t>
            </a:r>
            <a:endParaRPr b="0" lang="zh-CN"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zh-CN" sz="2000" spc="-1" strike="noStrike">
                <a:solidFill>
                  <a:srgbClr val="000000"/>
                </a:solidFill>
                <a:uFill>
                  <a:solidFill>
                    <a:srgbClr val="ffffff"/>
                  </a:solidFill>
                </a:uFill>
                <a:latin typeface="Calibri"/>
              </a:rPr>
              <a:t>第二个大纲级</a:t>
            </a:r>
            <a:endParaRPr b="0" lang="zh-CN"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zh-CN" sz="1800" spc="-1" strike="noStrike">
                <a:solidFill>
                  <a:srgbClr val="000000"/>
                </a:solidFill>
                <a:uFill>
                  <a:solidFill>
                    <a:srgbClr val="ffffff"/>
                  </a:solidFill>
                </a:uFill>
                <a:latin typeface="Calibri"/>
              </a:rPr>
              <a:t>第三大纲级别</a:t>
            </a:r>
            <a:endParaRPr b="0" lang="zh-CN"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zh-CN" sz="1800" spc="-1" strike="noStrike">
                <a:solidFill>
                  <a:srgbClr val="000000"/>
                </a:solidFill>
                <a:uFill>
                  <a:solidFill>
                    <a:srgbClr val="ffffff"/>
                  </a:solidFill>
                </a:uFill>
                <a:latin typeface="Calibri"/>
              </a:rPr>
              <a:t>第四大纲级别</a:t>
            </a:r>
            <a:endParaRPr b="0" lang="zh-CN"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第五大纲级别</a:t>
            </a:r>
            <a:endParaRPr b="0" lang="zh-CN"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第六大纲级别</a:t>
            </a:r>
            <a:endParaRPr b="0" lang="zh-CN"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第七大纲级别</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4.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slideLayout" Target="../slideLayouts/slideLayout14.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4.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4.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4.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4.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slideLayout" Target="../slideLayouts/slideLayout14.xml"/><Relationship Id="rId10"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4.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4.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slideLayout" Target="../slideLayouts/slideLayout14.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slideLayout" Target="../slideLayouts/slideLayout14.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14.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slideLayout" Target="../slideLayouts/slideLayout14.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4.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jpeg"/><Relationship Id="rId4" Type="http://schemas.openxmlformats.org/officeDocument/2006/relationships/slideLayout" Target="../slideLayouts/slideLayout14.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jpeg"/><Relationship Id="rId4" Type="http://schemas.openxmlformats.org/officeDocument/2006/relationships/slideLayout" Target="../slideLayouts/slideLayout14.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hyperlink" Target="https://github.com/yunjey/StarGAN" TargetMode="External"/><Relationship Id="rId4" Type="http://schemas.openxmlformats.org/officeDocument/2006/relationships/hyperlink" Target="https://github.com/yunjey/StarGAN" TargetMode="External"/><Relationship Id="rId5" Type="http://schemas.openxmlformats.org/officeDocument/2006/relationships/image" Target="../media/image91.jpeg"/><Relationship Id="rId6" Type="http://schemas.openxmlformats.org/officeDocument/2006/relationships/slideLayout" Target="../slideLayouts/slideLayout14.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jpeg"/><Relationship Id="rId4" Type="http://schemas.openxmlformats.org/officeDocument/2006/relationships/image" Target="../media/image95.jpeg"/><Relationship Id="rId5" Type="http://schemas.openxmlformats.org/officeDocument/2006/relationships/slideLayout" Target="../slideLayouts/slideLayout14.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jpeg"/><Relationship Id="rId4" Type="http://schemas.openxmlformats.org/officeDocument/2006/relationships/image" Target="../media/image99.jpeg"/><Relationship Id="rId5" Type="http://schemas.openxmlformats.org/officeDocument/2006/relationships/slideLayout" Target="../slideLayouts/slideLayout14.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jpeg"/><Relationship Id="rId4" Type="http://schemas.openxmlformats.org/officeDocument/2006/relationships/image" Target="../media/image103.jpeg"/><Relationship Id="rId5" Type="http://schemas.openxmlformats.org/officeDocument/2006/relationships/image" Target="../media/image104.jpeg"/><Relationship Id="rId6" Type="http://schemas.openxmlformats.org/officeDocument/2006/relationships/image" Target="../media/image105.jpeg"/><Relationship Id="rId7" Type="http://schemas.openxmlformats.org/officeDocument/2006/relationships/slideLayout" Target="../slideLayouts/slideLayout14.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4.xml"/><Relationship Id="rId3"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4.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4.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4.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4.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4" name="CustomShape 2"/>
          <p:cNvSpPr/>
          <p:nvPr/>
        </p:nvSpPr>
        <p:spPr>
          <a:xfrm>
            <a:off x="534240" y="4120560"/>
            <a:ext cx="495288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700" spc="-1" strike="noStrike">
                <a:solidFill>
                  <a:srgbClr val="181717"/>
                </a:solidFill>
                <a:uFill>
                  <a:solidFill>
                    <a:srgbClr val="ffffff"/>
                  </a:solidFill>
                </a:uFill>
                <a:latin typeface="Noto Sans S Chinese Light"/>
                <a:ea typeface="Noto Sans S Chinese Light"/>
              </a:rPr>
              <a:t>基于软注意力机制的</a:t>
            </a:r>
            <a:r>
              <a:rPr b="0" lang="en-US" sz="2700" spc="-1" strike="noStrike">
                <a:solidFill>
                  <a:srgbClr val="181717"/>
                </a:solidFill>
                <a:uFill>
                  <a:solidFill>
                    <a:srgbClr val="ffffff"/>
                  </a:solidFill>
                </a:uFill>
                <a:latin typeface="Noto Sans S Chinese Light"/>
                <a:ea typeface="Noto Sans S Chinese Light"/>
              </a:rPr>
              <a:t>STN</a:t>
            </a:r>
            <a:r>
              <a:rPr b="0" lang="en-US" sz="2700" spc="-1" strike="noStrike">
                <a:solidFill>
                  <a:srgbClr val="181717"/>
                </a:solidFill>
                <a:uFill>
                  <a:solidFill>
                    <a:srgbClr val="ffffff"/>
                  </a:solidFill>
                </a:uFill>
                <a:latin typeface="Noto Sans S Chinese Light"/>
                <a:ea typeface="Noto Sans S Chinese Light"/>
              </a:rPr>
              <a:t>模块在图像识别领域的应用研究</a:t>
            </a:r>
            <a:endParaRPr b="0" lang="en-US" sz="1800" spc="-1" strike="noStrike">
              <a:solidFill>
                <a:srgbClr val="000000"/>
              </a:solidFill>
              <a:uFill>
                <a:solidFill>
                  <a:srgbClr val="ffffff"/>
                </a:solidFill>
              </a:uFill>
              <a:latin typeface="Arial"/>
            </a:endParaRPr>
          </a:p>
        </p:txBody>
      </p:sp>
      <p:sp>
        <p:nvSpPr>
          <p:cNvPr id="85" name="CustomShape 3"/>
          <p:cNvSpPr/>
          <p:nvPr/>
        </p:nvSpPr>
        <p:spPr>
          <a:xfrm>
            <a:off x="1734120" y="5113080"/>
            <a:ext cx="2503080" cy="308880"/>
          </a:xfrm>
          <a:prstGeom prst="roundRect">
            <a:avLst>
              <a:gd name="adj" fmla="val 1666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989" spc="-1" strike="noStrike">
                <a:solidFill>
                  <a:srgbClr val="ffffff"/>
                </a:solidFill>
                <a:uFill>
                  <a:solidFill>
                    <a:srgbClr val="ffffff"/>
                  </a:solidFill>
                </a:uFill>
                <a:latin typeface="Noto Sans S Chinese Light"/>
                <a:ea typeface="Noto Sans S Chinese Light"/>
              </a:rPr>
              <a:t>汇报人：罗晓峰 时间：</a:t>
            </a:r>
            <a:r>
              <a:rPr b="0" lang="en-US" sz="989" spc="-1" strike="noStrike">
                <a:solidFill>
                  <a:srgbClr val="ffffff"/>
                </a:solidFill>
                <a:uFill>
                  <a:solidFill>
                    <a:srgbClr val="ffffff"/>
                  </a:solidFill>
                </a:uFill>
                <a:latin typeface="Noto Sans S Chinese Light"/>
                <a:ea typeface="Noto Sans S Chinese Light"/>
              </a:rPr>
              <a:t>2019.06.11</a:t>
            </a:r>
            <a:endParaRPr b="0" lang="en-US" sz="1800" spc="-1" strike="noStrike">
              <a:solidFill>
                <a:srgbClr val="000000"/>
              </a:solidFill>
              <a:uFill>
                <a:solidFill>
                  <a:srgbClr val="ffffff"/>
                </a:solidFill>
              </a:uFill>
              <a:latin typeface="Arial"/>
            </a:endParaRPr>
          </a:p>
        </p:txBody>
      </p:sp>
      <p:sp>
        <p:nvSpPr>
          <p:cNvPr id="86" name="CustomShape 4"/>
          <p:cNvSpPr/>
          <p:nvPr/>
        </p:nvSpPr>
        <p:spPr>
          <a:xfrm>
            <a:off x="1587240" y="5518440"/>
            <a:ext cx="2914560" cy="210600"/>
          </a:xfrm>
          <a:prstGeom prst="rect">
            <a:avLst/>
          </a:prstGeom>
          <a:noFill/>
          <a:ln>
            <a:noFill/>
          </a:ln>
        </p:spPr>
        <p:style>
          <a:lnRef idx="0"/>
          <a:fillRef idx="0"/>
          <a:effectRef idx="0"/>
          <a:fontRef idx="minor"/>
        </p:style>
        <p:txBody>
          <a:bodyPr lIns="90000" rIns="90000" tIns="45000" bIns="45000"/>
          <a:p>
            <a:pPr>
              <a:lnSpc>
                <a:spcPct val="150000"/>
              </a:lnSpc>
            </a:pPr>
            <a:r>
              <a:rPr b="0" lang="en-US" sz="790" spc="293" strike="noStrike">
                <a:solidFill>
                  <a:srgbClr val="595959"/>
                </a:solidFill>
                <a:uFill>
                  <a:solidFill>
                    <a:srgbClr val="ffffff"/>
                  </a:solidFill>
                </a:uFill>
                <a:latin typeface="微软雅黑 Light"/>
                <a:ea typeface="微软雅黑 Light"/>
              </a:rPr>
              <a:t>小组成员：郑晓鹏、温钊迪、罗晓峰、陈栋</a:t>
            </a:r>
            <a:endParaRPr b="0" lang="en-US" sz="1800" spc="-1" strike="noStrike">
              <a:solidFill>
                <a:srgbClr val="000000"/>
              </a:solidFill>
              <a:uFill>
                <a:solidFill>
                  <a:srgbClr val="ffffff"/>
                </a:solidFill>
              </a:uFill>
              <a:latin typeface="Arial"/>
            </a:endParaRPr>
          </a:p>
        </p:txBody>
      </p:sp>
      <p:pic>
        <p:nvPicPr>
          <p:cNvPr id="87" name="图片 2" descr=""/>
          <p:cNvPicPr/>
          <p:nvPr/>
        </p:nvPicPr>
        <p:blipFill>
          <a:blip r:embed="rId1"/>
          <a:stretch/>
        </p:blipFill>
        <p:spPr>
          <a:xfrm rot="15735000">
            <a:off x="216000" y="-523440"/>
            <a:ext cx="3434760" cy="3434760"/>
          </a:xfrm>
          <a:prstGeom prst="rect">
            <a:avLst/>
          </a:prstGeom>
          <a:ln>
            <a:noFill/>
          </a:ln>
        </p:spPr>
      </p:pic>
      <p:pic>
        <p:nvPicPr>
          <p:cNvPr id="88" name="图片 11" descr=""/>
          <p:cNvPicPr/>
          <p:nvPr/>
        </p:nvPicPr>
        <p:blipFill>
          <a:blip r:embed="rId2"/>
          <a:stretch/>
        </p:blipFill>
        <p:spPr>
          <a:xfrm rot="15735000">
            <a:off x="5923440" y="3737520"/>
            <a:ext cx="3434760" cy="3434760"/>
          </a:xfrm>
          <a:prstGeom prst="rect">
            <a:avLst/>
          </a:prstGeom>
          <a:ln>
            <a:noFill/>
          </a:ln>
        </p:spPr>
      </p:pic>
    </p:spTree>
  </p:cSld>
  <p:transition spd="slow">
    <p:random/>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
                                        </p:tgtEl>
                                        <p:attrNameLst>
                                          <p:attrName>style.visibility</p:attrName>
                                        </p:attrNameLst>
                                      </p:cBhvr>
                                      <p:to>
                                        <p:strVal val="visible"/>
                                      </p:to>
                                    </p:set>
                                    <p:animEffect filter="fade" transition="in">
                                      <p:cBhvr additive="repl">
                                        <p:cTn id="7"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图片 8" descr=""/>
          <p:cNvPicPr/>
          <p:nvPr/>
        </p:nvPicPr>
        <p:blipFill>
          <a:blip r:embed="rId1"/>
          <a:stretch/>
        </p:blipFill>
        <p:spPr>
          <a:xfrm rot="18877200">
            <a:off x="-1215360" y="775800"/>
            <a:ext cx="3443400" cy="3443400"/>
          </a:xfrm>
          <a:prstGeom prst="rect">
            <a:avLst/>
          </a:prstGeom>
          <a:ln>
            <a:noFill/>
          </a:ln>
        </p:spPr>
      </p:pic>
      <p:pic>
        <p:nvPicPr>
          <p:cNvPr id="159" name="图片 13" descr=""/>
          <p:cNvPicPr/>
          <p:nvPr/>
        </p:nvPicPr>
        <p:blipFill>
          <a:blip r:embed="rId2"/>
          <a:stretch/>
        </p:blipFill>
        <p:spPr>
          <a:xfrm rot="8109600">
            <a:off x="6901560" y="1954800"/>
            <a:ext cx="3443400" cy="3443400"/>
          </a:xfrm>
          <a:prstGeom prst="rect">
            <a:avLst/>
          </a:prstGeom>
          <a:ln>
            <a:noFill/>
          </a:ln>
        </p:spPr>
      </p:pic>
      <p:sp>
        <p:nvSpPr>
          <p:cNvPr id="160" name="CustomShape 1"/>
          <p:cNvSpPr/>
          <p:nvPr/>
        </p:nvSpPr>
        <p:spPr>
          <a:xfrm>
            <a:off x="1797840" y="677880"/>
            <a:ext cx="24152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STN</a:t>
            </a:r>
            <a:r>
              <a:rPr b="1" lang="en-US" sz="2400" spc="449" strike="noStrike">
                <a:solidFill>
                  <a:srgbClr val="0d0d0d"/>
                </a:solidFill>
                <a:uFill>
                  <a:solidFill>
                    <a:srgbClr val="ffffff"/>
                  </a:solidFill>
                </a:uFill>
                <a:latin typeface="Noto Sans S Chinese Thin"/>
                <a:ea typeface="Noto Sans S Chinese Thin"/>
              </a:rPr>
              <a:t>模块介绍</a:t>
            </a:r>
            <a:endParaRPr b="0" lang="en-US" sz="1800" spc="-1" strike="noStrike">
              <a:solidFill>
                <a:srgbClr val="000000"/>
              </a:solidFill>
              <a:uFill>
                <a:solidFill>
                  <a:srgbClr val="ffffff"/>
                </a:solidFill>
              </a:uFill>
              <a:latin typeface="Arial"/>
            </a:endParaRPr>
          </a:p>
        </p:txBody>
      </p:sp>
      <p:sp>
        <p:nvSpPr>
          <p:cNvPr id="161" name="CustomShape 2"/>
          <p:cNvSpPr/>
          <p:nvPr/>
        </p:nvSpPr>
        <p:spPr>
          <a:xfrm>
            <a:off x="91152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2.2</a:t>
            </a:r>
            <a:endParaRPr b="0" lang="en-US" sz="1800" spc="-1" strike="noStrike">
              <a:solidFill>
                <a:srgbClr val="000000"/>
              </a:solidFill>
              <a:uFill>
                <a:solidFill>
                  <a:srgbClr val="ffffff"/>
                </a:solidFill>
              </a:uFill>
              <a:latin typeface="Arial"/>
            </a:endParaRPr>
          </a:p>
        </p:txBody>
      </p:sp>
      <p:sp>
        <p:nvSpPr>
          <p:cNvPr id="162" name="CustomShape 3"/>
          <p:cNvSpPr/>
          <p:nvPr/>
        </p:nvSpPr>
        <p:spPr>
          <a:xfrm>
            <a:off x="1068120" y="1746360"/>
            <a:ext cx="2873160" cy="80676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pic>
        <p:nvPicPr>
          <p:cNvPr id="163" name="图片 1" descr=""/>
          <p:cNvPicPr/>
          <p:nvPr/>
        </p:nvPicPr>
        <p:blipFill>
          <a:blip r:embed="rId3"/>
          <a:stretch/>
        </p:blipFill>
        <p:spPr>
          <a:xfrm>
            <a:off x="4222080" y="1842480"/>
            <a:ext cx="4158360" cy="1653480"/>
          </a:xfrm>
          <a:prstGeom prst="rect">
            <a:avLst/>
          </a:prstGeom>
          <a:ln>
            <a:noFill/>
          </a:ln>
        </p:spPr>
      </p:pic>
      <p:sp>
        <p:nvSpPr>
          <p:cNvPr id="164" name="CustomShape 4"/>
          <p:cNvSpPr/>
          <p:nvPr/>
        </p:nvSpPr>
        <p:spPr>
          <a:xfrm>
            <a:off x="4243680" y="3544560"/>
            <a:ext cx="4136400" cy="108972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294080" y="3686040"/>
            <a:ext cx="3899160" cy="8204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ffff"/>
                </a:solidFill>
                <a:uFill>
                  <a:solidFill>
                    <a:srgbClr val="ffffff"/>
                  </a:solidFill>
                </a:uFill>
                <a:latin typeface="Times New Roman"/>
                <a:ea typeface="宋体"/>
              </a:rPr>
              <a:t>        </a:t>
            </a:r>
            <a:r>
              <a:rPr b="1" lang="en-US" sz="1600" spc="-1" strike="noStrike">
                <a:solidFill>
                  <a:srgbClr val="ffffff"/>
                </a:solidFill>
                <a:uFill>
                  <a:solidFill>
                    <a:srgbClr val="ffffff"/>
                  </a:solidFill>
                </a:uFill>
                <a:latin typeface="Times New Roman"/>
                <a:ea typeface="宋体"/>
              </a:rPr>
              <a:t>软注意力是可微的，可以通过神经网络算出梯度并且前向传播和后向反馈来学习得到注意力的权重</a:t>
            </a:r>
            <a:endParaRPr b="0" lang="en-US" sz="1800" spc="-1" strike="noStrike">
              <a:solidFill>
                <a:srgbClr val="000000"/>
              </a:solidFill>
              <a:uFill>
                <a:solidFill>
                  <a:srgbClr val="ffffff"/>
                </a:solidFill>
              </a:uFill>
              <a:latin typeface="Arial"/>
            </a:endParaRPr>
          </a:p>
        </p:txBody>
      </p:sp>
      <p:sp>
        <p:nvSpPr>
          <p:cNvPr id="166" name="CustomShape 6"/>
          <p:cNvSpPr/>
          <p:nvPr/>
        </p:nvSpPr>
        <p:spPr>
          <a:xfrm>
            <a:off x="1115640" y="4455360"/>
            <a:ext cx="2873160" cy="10058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67" name="CustomShape 7"/>
          <p:cNvSpPr/>
          <p:nvPr/>
        </p:nvSpPr>
        <p:spPr>
          <a:xfrm>
            <a:off x="1068120" y="3014280"/>
            <a:ext cx="2873160" cy="109260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68" name="Line 8"/>
          <p:cNvSpPr/>
          <p:nvPr/>
        </p:nvSpPr>
        <p:spPr>
          <a:xfrm>
            <a:off x="1076760" y="1810440"/>
            <a:ext cx="2968560" cy="36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p:style>
      </p:sp>
      <p:sp>
        <p:nvSpPr>
          <p:cNvPr id="169" name="CustomShape 9"/>
          <p:cNvSpPr/>
          <p:nvPr/>
        </p:nvSpPr>
        <p:spPr>
          <a:xfrm>
            <a:off x="1077120" y="1443960"/>
            <a:ext cx="2968200" cy="365760"/>
          </a:xfrm>
          <a:prstGeom prst="rect">
            <a:avLst/>
          </a:prstGeom>
          <a:noFill/>
          <a:ln>
            <a:noFill/>
          </a:ln>
        </p:spPr>
        <p:style>
          <a:lnRef idx="0"/>
          <a:fillRef idx="0"/>
          <a:effectRef idx="0"/>
          <a:fontRef idx="minor"/>
        </p:style>
        <p:txBody>
          <a:bodyPr lIns="90000" rIns="90000" tIns="45000" bIns="45000"/>
          <a:p>
            <a:pPr>
              <a:lnSpc>
                <a:spcPct val="120000"/>
              </a:lnSpc>
            </a:pPr>
            <a:r>
              <a:rPr b="1" lang="en-US" sz="2000" spc="117" strike="noStrike">
                <a:solidFill>
                  <a:srgbClr val="000000"/>
                </a:solidFill>
                <a:uFill>
                  <a:solidFill>
                    <a:srgbClr val="ffffff"/>
                  </a:solidFill>
                </a:uFill>
                <a:latin typeface="宋体"/>
                <a:ea typeface="宋体"/>
              </a:rPr>
              <a:t>STN</a:t>
            </a:r>
            <a:r>
              <a:rPr b="1" lang="en-US" sz="2000" spc="117" strike="noStrike">
                <a:solidFill>
                  <a:srgbClr val="000000"/>
                </a:solidFill>
                <a:uFill>
                  <a:solidFill>
                    <a:srgbClr val="ffffff"/>
                  </a:solidFill>
                </a:uFill>
                <a:latin typeface="宋体"/>
                <a:ea typeface="宋体"/>
              </a:rPr>
              <a:t>来源</a:t>
            </a:r>
            <a:endParaRPr b="0" lang="en-US" sz="1800" spc="-1" strike="noStrike">
              <a:solidFill>
                <a:srgbClr val="000000"/>
              </a:solidFill>
              <a:uFill>
                <a:solidFill>
                  <a:srgbClr val="ffffff"/>
                </a:solidFill>
              </a:uFill>
              <a:latin typeface="Arial"/>
            </a:endParaRPr>
          </a:p>
        </p:txBody>
      </p:sp>
      <p:sp>
        <p:nvSpPr>
          <p:cNvPr id="170" name="CustomShape 10"/>
          <p:cNvSpPr/>
          <p:nvPr/>
        </p:nvSpPr>
        <p:spPr>
          <a:xfrm>
            <a:off x="1077120" y="1832040"/>
            <a:ext cx="2968200" cy="63540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17" strike="noStrike">
                <a:solidFill>
                  <a:srgbClr val="ffffff"/>
                </a:solidFill>
                <a:uFill>
                  <a:solidFill>
                    <a:srgbClr val="ffffff"/>
                  </a:solidFill>
                </a:uFill>
                <a:latin typeface="宋体"/>
                <a:ea typeface="宋体"/>
              </a:rPr>
              <a:t>Deepmind 2015</a:t>
            </a:r>
            <a:r>
              <a:rPr b="1" lang="en-US" sz="1400" spc="117" strike="noStrike">
                <a:solidFill>
                  <a:srgbClr val="ffffff"/>
                </a:solidFill>
                <a:uFill>
                  <a:solidFill>
                    <a:srgbClr val="ffffff"/>
                  </a:solidFill>
                </a:uFill>
                <a:latin typeface="宋体"/>
                <a:ea typeface="宋体"/>
              </a:rPr>
              <a:t>年在</a:t>
            </a:r>
            <a:r>
              <a:rPr b="1" lang="en-US" sz="1400" spc="117" strike="noStrike">
                <a:solidFill>
                  <a:srgbClr val="ffffff"/>
                </a:solidFill>
                <a:uFill>
                  <a:solidFill>
                    <a:srgbClr val="ffffff"/>
                  </a:solidFill>
                </a:uFill>
                <a:latin typeface="宋体"/>
                <a:ea typeface="宋体"/>
              </a:rPr>
              <a:t>CVPR</a:t>
            </a:r>
            <a:r>
              <a:rPr b="1" lang="en-US" sz="1400" spc="117" strike="noStrike">
                <a:solidFill>
                  <a:srgbClr val="ffffff"/>
                </a:solidFill>
                <a:uFill>
                  <a:solidFill>
                    <a:srgbClr val="ffffff"/>
                  </a:solidFill>
                </a:uFill>
                <a:latin typeface="宋体"/>
                <a:ea typeface="宋体"/>
              </a:rPr>
              <a:t>上发表的</a:t>
            </a:r>
            <a:r>
              <a:rPr b="1" lang="en-US" sz="1400" spc="117" strike="noStrike">
                <a:solidFill>
                  <a:srgbClr val="ffffff"/>
                </a:solidFill>
                <a:uFill>
                  <a:solidFill>
                    <a:srgbClr val="ffffff"/>
                  </a:solidFill>
                </a:uFill>
                <a:latin typeface="宋体"/>
                <a:ea typeface="宋体"/>
              </a:rPr>
              <a:t>[Spatial Transformer Networks]</a:t>
            </a:r>
            <a:r>
              <a:rPr b="1" lang="en-US" sz="1400" spc="117" strike="noStrike">
                <a:solidFill>
                  <a:srgbClr val="ffffff"/>
                </a:solidFill>
                <a:uFill>
                  <a:solidFill>
                    <a:srgbClr val="ffffff"/>
                  </a:solidFill>
                </a:uFill>
                <a:latin typeface="宋体"/>
                <a:ea typeface="宋体"/>
              </a:rPr>
              <a:t>论文</a:t>
            </a:r>
            <a:endParaRPr b="0" lang="en-US" sz="1800" spc="-1" strike="noStrike">
              <a:solidFill>
                <a:srgbClr val="000000"/>
              </a:solidFill>
              <a:uFill>
                <a:solidFill>
                  <a:srgbClr val="ffffff"/>
                </a:solidFill>
              </a:uFill>
              <a:latin typeface="Arial"/>
            </a:endParaRPr>
          </a:p>
        </p:txBody>
      </p:sp>
      <p:sp>
        <p:nvSpPr>
          <p:cNvPr id="171" name="CustomShape 11"/>
          <p:cNvSpPr/>
          <p:nvPr/>
        </p:nvSpPr>
        <p:spPr>
          <a:xfrm>
            <a:off x="793800" y="1576440"/>
            <a:ext cx="187200" cy="239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600" spc="-1" strike="noStrike">
                <a:solidFill>
                  <a:srgbClr val="5b9bd5"/>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172" name="Line 12"/>
          <p:cNvSpPr/>
          <p:nvPr/>
        </p:nvSpPr>
        <p:spPr>
          <a:xfrm>
            <a:off x="1076760" y="3009960"/>
            <a:ext cx="2968560" cy="36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p:style>
      </p:sp>
      <p:sp>
        <p:nvSpPr>
          <p:cNvPr id="173" name="CustomShape 13"/>
          <p:cNvSpPr/>
          <p:nvPr/>
        </p:nvSpPr>
        <p:spPr>
          <a:xfrm>
            <a:off x="1073880" y="2644200"/>
            <a:ext cx="2357280" cy="366120"/>
          </a:xfrm>
          <a:prstGeom prst="rect">
            <a:avLst/>
          </a:prstGeom>
          <a:noFill/>
          <a:ln>
            <a:noFill/>
          </a:ln>
        </p:spPr>
        <p:style>
          <a:lnRef idx="0"/>
          <a:fillRef idx="0"/>
          <a:effectRef idx="0"/>
          <a:fontRef idx="minor"/>
        </p:style>
        <p:txBody>
          <a:bodyPr lIns="90000" rIns="90000" tIns="45000" bIns="45000"/>
          <a:p>
            <a:pPr>
              <a:lnSpc>
                <a:spcPct val="120000"/>
              </a:lnSpc>
            </a:pPr>
            <a:r>
              <a:rPr b="1" lang="en-US" sz="2000" spc="117" strike="noStrike">
                <a:solidFill>
                  <a:srgbClr val="000000"/>
                </a:solidFill>
                <a:uFill>
                  <a:solidFill>
                    <a:srgbClr val="ffffff"/>
                  </a:solidFill>
                </a:uFill>
                <a:latin typeface="宋体"/>
                <a:ea typeface="宋体"/>
              </a:rPr>
              <a:t>STN</a:t>
            </a:r>
            <a:r>
              <a:rPr b="1" lang="en-US" sz="2000" spc="117" strike="noStrike">
                <a:solidFill>
                  <a:srgbClr val="000000"/>
                </a:solidFill>
                <a:uFill>
                  <a:solidFill>
                    <a:srgbClr val="ffffff"/>
                  </a:solidFill>
                </a:uFill>
                <a:latin typeface="宋体"/>
                <a:ea typeface="宋体"/>
              </a:rPr>
              <a:t>作用</a:t>
            </a:r>
            <a:endParaRPr b="0" lang="en-US" sz="1800" spc="-1" strike="noStrike">
              <a:solidFill>
                <a:srgbClr val="000000"/>
              </a:solidFill>
              <a:uFill>
                <a:solidFill>
                  <a:srgbClr val="ffffff"/>
                </a:solidFill>
              </a:uFill>
              <a:latin typeface="Arial"/>
            </a:endParaRPr>
          </a:p>
        </p:txBody>
      </p:sp>
      <p:sp>
        <p:nvSpPr>
          <p:cNvPr id="174" name="CustomShape 14"/>
          <p:cNvSpPr/>
          <p:nvPr/>
        </p:nvSpPr>
        <p:spPr>
          <a:xfrm>
            <a:off x="1082520" y="3014280"/>
            <a:ext cx="2964960" cy="1081080"/>
          </a:xfrm>
          <a:prstGeom prst="rect">
            <a:avLst/>
          </a:prstGeom>
          <a:noFill/>
          <a:ln>
            <a:noFill/>
          </a:ln>
        </p:spPr>
        <p:style>
          <a:lnRef idx="0"/>
          <a:fillRef idx="0"/>
          <a:effectRef idx="0"/>
          <a:fontRef idx="minor"/>
        </p:style>
        <p:txBody>
          <a:bodyPr lIns="90000" rIns="90000" tIns="45000" bIns="45000"/>
          <a:p>
            <a:pPr>
              <a:lnSpc>
                <a:spcPct val="170000"/>
              </a:lnSpc>
            </a:pPr>
            <a:r>
              <a:rPr b="1" lang="en-US" sz="1200" spc="117" strike="noStrike">
                <a:solidFill>
                  <a:srgbClr val="ffffff"/>
                </a:solidFill>
                <a:uFill>
                  <a:solidFill>
                    <a:srgbClr val="ffffff"/>
                  </a:solidFill>
                </a:uFill>
                <a:latin typeface="宋体"/>
                <a:ea typeface="宋体"/>
              </a:rPr>
              <a:t>STN</a:t>
            </a:r>
            <a:r>
              <a:rPr b="1" lang="en-US" sz="1200" spc="117" strike="noStrike">
                <a:solidFill>
                  <a:srgbClr val="ffffff"/>
                </a:solidFill>
                <a:uFill>
                  <a:solidFill>
                    <a:srgbClr val="ffffff"/>
                  </a:solidFill>
                </a:uFill>
                <a:latin typeface="宋体"/>
                <a:ea typeface="宋体"/>
              </a:rPr>
              <a:t>模块网络设计一个显式的处理模块，可以动态地处理图片，完成放缩、裁剪、旋转等效果。</a:t>
            </a:r>
            <a:endParaRPr b="0" lang="en-US" sz="1800" spc="-1" strike="noStrike">
              <a:solidFill>
                <a:srgbClr val="000000"/>
              </a:solidFill>
              <a:uFill>
                <a:solidFill>
                  <a:srgbClr val="ffffff"/>
                </a:solidFill>
              </a:uFill>
              <a:latin typeface="Arial"/>
            </a:endParaRPr>
          </a:p>
        </p:txBody>
      </p:sp>
      <p:sp>
        <p:nvSpPr>
          <p:cNvPr id="175" name="CustomShape 15"/>
          <p:cNvSpPr/>
          <p:nvPr/>
        </p:nvSpPr>
        <p:spPr>
          <a:xfrm>
            <a:off x="793800" y="2775960"/>
            <a:ext cx="187200" cy="2379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600" spc="-1" strike="noStrike">
                <a:solidFill>
                  <a:srgbClr val="5b9bd5"/>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176" name="Line 16"/>
          <p:cNvSpPr/>
          <p:nvPr/>
        </p:nvSpPr>
        <p:spPr>
          <a:xfrm>
            <a:off x="1076760" y="4455000"/>
            <a:ext cx="2968560" cy="36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p:style>
      </p:sp>
      <p:sp>
        <p:nvSpPr>
          <p:cNvPr id="177" name="CustomShape 17"/>
          <p:cNvSpPr/>
          <p:nvPr/>
        </p:nvSpPr>
        <p:spPr>
          <a:xfrm>
            <a:off x="1068120" y="4107600"/>
            <a:ext cx="2968200" cy="365760"/>
          </a:xfrm>
          <a:prstGeom prst="rect">
            <a:avLst/>
          </a:prstGeom>
          <a:noFill/>
          <a:ln>
            <a:noFill/>
          </a:ln>
        </p:spPr>
        <p:style>
          <a:lnRef idx="0"/>
          <a:fillRef idx="0"/>
          <a:effectRef idx="0"/>
          <a:fontRef idx="minor"/>
        </p:style>
        <p:txBody>
          <a:bodyPr lIns="90000" rIns="90000" tIns="45000" bIns="45000"/>
          <a:p>
            <a:pPr>
              <a:lnSpc>
                <a:spcPct val="120000"/>
              </a:lnSpc>
            </a:pPr>
            <a:r>
              <a:rPr b="1" lang="en-US" sz="2000" spc="117" strike="noStrike">
                <a:solidFill>
                  <a:srgbClr val="000000"/>
                </a:solidFill>
                <a:uFill>
                  <a:solidFill>
                    <a:srgbClr val="ffffff"/>
                  </a:solidFill>
                </a:uFill>
                <a:latin typeface="宋体"/>
                <a:ea typeface="宋体"/>
              </a:rPr>
              <a:t>STN</a:t>
            </a:r>
            <a:r>
              <a:rPr b="1" lang="en-US" sz="2000" spc="117" strike="noStrike">
                <a:solidFill>
                  <a:srgbClr val="000000"/>
                </a:solidFill>
                <a:uFill>
                  <a:solidFill>
                    <a:srgbClr val="ffffff"/>
                  </a:solidFill>
                </a:uFill>
                <a:latin typeface="宋体"/>
                <a:ea typeface="宋体"/>
              </a:rPr>
              <a:t>结构</a:t>
            </a:r>
            <a:endParaRPr b="0" lang="en-US" sz="1800" spc="-1" strike="noStrike">
              <a:solidFill>
                <a:srgbClr val="000000"/>
              </a:solidFill>
              <a:uFill>
                <a:solidFill>
                  <a:srgbClr val="ffffff"/>
                </a:solidFill>
              </a:uFill>
              <a:latin typeface="Arial"/>
            </a:endParaRPr>
          </a:p>
        </p:txBody>
      </p:sp>
      <p:sp>
        <p:nvSpPr>
          <p:cNvPr id="178" name="CustomShape 18"/>
          <p:cNvSpPr/>
          <p:nvPr/>
        </p:nvSpPr>
        <p:spPr>
          <a:xfrm>
            <a:off x="1077120" y="4462560"/>
            <a:ext cx="2964960" cy="1253520"/>
          </a:xfrm>
          <a:prstGeom prst="rect">
            <a:avLst/>
          </a:prstGeom>
          <a:noFill/>
          <a:ln>
            <a:noFill/>
          </a:ln>
        </p:spPr>
        <p:style>
          <a:lnRef idx="0"/>
          <a:fillRef idx="0"/>
          <a:effectRef idx="0"/>
          <a:fontRef idx="minor"/>
        </p:style>
        <p:txBody>
          <a:bodyPr lIns="90000" rIns="90000" tIns="45000" bIns="45000"/>
          <a:p>
            <a:pPr>
              <a:lnSpc>
                <a:spcPct val="170000"/>
              </a:lnSpc>
            </a:pPr>
            <a:r>
              <a:rPr b="1" lang="en-US" sz="1100" spc="117" strike="noStrike">
                <a:solidFill>
                  <a:srgbClr val="ffffff"/>
                </a:solidFill>
                <a:uFill>
                  <a:solidFill>
                    <a:srgbClr val="ffffff"/>
                  </a:solidFill>
                </a:uFill>
                <a:latin typeface="宋体"/>
                <a:ea typeface="宋体"/>
              </a:rPr>
              <a:t>参数预测：</a:t>
            </a:r>
            <a:r>
              <a:rPr b="1" lang="en-US" sz="1100" spc="117" strike="noStrike">
                <a:solidFill>
                  <a:srgbClr val="ffffff"/>
                </a:solidFill>
                <a:uFill>
                  <a:solidFill>
                    <a:srgbClr val="ffffff"/>
                  </a:solidFill>
                </a:uFill>
                <a:latin typeface="宋体"/>
                <a:ea typeface="宋体"/>
              </a:rPr>
              <a:t>Localisation net</a:t>
            </a:r>
            <a:endParaRPr b="0" lang="en-US" sz="1800" spc="-1" strike="noStrike">
              <a:solidFill>
                <a:srgbClr val="000000"/>
              </a:solidFill>
              <a:uFill>
                <a:solidFill>
                  <a:srgbClr val="ffffff"/>
                </a:solidFill>
              </a:uFill>
              <a:latin typeface="Arial"/>
            </a:endParaRPr>
          </a:p>
          <a:p>
            <a:pPr>
              <a:lnSpc>
                <a:spcPct val="170000"/>
              </a:lnSpc>
            </a:pPr>
            <a:r>
              <a:rPr b="1" lang="en-US" sz="1100" spc="117" strike="noStrike">
                <a:solidFill>
                  <a:srgbClr val="ffffff"/>
                </a:solidFill>
                <a:uFill>
                  <a:solidFill>
                    <a:srgbClr val="ffffff"/>
                  </a:solidFill>
                </a:uFill>
                <a:latin typeface="宋体"/>
                <a:ea typeface="宋体"/>
              </a:rPr>
              <a:t>坐标映射：</a:t>
            </a:r>
            <a:r>
              <a:rPr b="1" lang="en-US" sz="1100" spc="117" strike="noStrike">
                <a:solidFill>
                  <a:srgbClr val="ffffff"/>
                </a:solidFill>
                <a:uFill>
                  <a:solidFill>
                    <a:srgbClr val="ffffff"/>
                  </a:solidFill>
                </a:uFill>
                <a:latin typeface="宋体"/>
                <a:ea typeface="宋体"/>
              </a:rPr>
              <a:t>Grid generator</a:t>
            </a:r>
            <a:endParaRPr b="0" lang="en-US" sz="1800" spc="-1" strike="noStrike">
              <a:solidFill>
                <a:srgbClr val="000000"/>
              </a:solidFill>
              <a:uFill>
                <a:solidFill>
                  <a:srgbClr val="ffffff"/>
                </a:solidFill>
              </a:uFill>
              <a:latin typeface="Arial"/>
            </a:endParaRPr>
          </a:p>
          <a:p>
            <a:pPr>
              <a:lnSpc>
                <a:spcPct val="170000"/>
              </a:lnSpc>
            </a:pPr>
            <a:r>
              <a:rPr b="1" lang="en-US" sz="1100" spc="117" strike="noStrike">
                <a:solidFill>
                  <a:srgbClr val="ffffff"/>
                </a:solidFill>
                <a:uFill>
                  <a:solidFill>
                    <a:srgbClr val="ffffff"/>
                  </a:solidFill>
                </a:uFill>
                <a:latin typeface="宋体"/>
                <a:ea typeface="宋体"/>
              </a:rPr>
              <a:t>像素的采集：</a:t>
            </a:r>
            <a:r>
              <a:rPr b="1" lang="en-US" sz="1100" spc="117" strike="noStrike">
                <a:solidFill>
                  <a:srgbClr val="ffffff"/>
                </a:solidFill>
                <a:uFill>
                  <a:solidFill>
                    <a:srgbClr val="ffffff"/>
                  </a:solidFill>
                </a:uFill>
                <a:latin typeface="宋体"/>
                <a:ea typeface="宋体"/>
              </a:rPr>
              <a:t>Sampler</a:t>
            </a:r>
            <a:endParaRPr b="0" lang="en-US" sz="1800" spc="-1" strike="noStrike">
              <a:solidFill>
                <a:srgbClr val="000000"/>
              </a:solidFill>
              <a:uFill>
                <a:solidFill>
                  <a:srgbClr val="ffffff"/>
                </a:solidFill>
              </a:uFill>
              <a:latin typeface="Arial"/>
            </a:endParaRPr>
          </a:p>
        </p:txBody>
      </p:sp>
      <p:sp>
        <p:nvSpPr>
          <p:cNvPr id="179" name="CustomShape 19"/>
          <p:cNvSpPr/>
          <p:nvPr/>
        </p:nvSpPr>
        <p:spPr>
          <a:xfrm>
            <a:off x="793800" y="4220640"/>
            <a:ext cx="187200" cy="239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600" spc="-1" strike="noStrike">
                <a:solidFill>
                  <a:srgbClr val="5b9bd5"/>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02" dur="indefinite" restart="never" nodeType="tmRoot">
          <p:childTnLst>
            <p:seq>
              <p:cTn id="103"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图片 8" descr=""/>
          <p:cNvPicPr/>
          <p:nvPr/>
        </p:nvPicPr>
        <p:blipFill>
          <a:blip r:embed="rId1"/>
          <a:stretch/>
        </p:blipFill>
        <p:spPr>
          <a:xfrm rot="18877200">
            <a:off x="-1215360" y="775800"/>
            <a:ext cx="3443400" cy="3443400"/>
          </a:xfrm>
          <a:prstGeom prst="rect">
            <a:avLst/>
          </a:prstGeom>
          <a:ln>
            <a:noFill/>
          </a:ln>
        </p:spPr>
      </p:pic>
      <p:pic>
        <p:nvPicPr>
          <p:cNvPr id="181" name="图片 13" descr=""/>
          <p:cNvPicPr/>
          <p:nvPr/>
        </p:nvPicPr>
        <p:blipFill>
          <a:blip r:embed="rId2"/>
          <a:stretch/>
        </p:blipFill>
        <p:spPr>
          <a:xfrm rot="8109600">
            <a:off x="6901560" y="1954800"/>
            <a:ext cx="3443400" cy="3443400"/>
          </a:xfrm>
          <a:prstGeom prst="rect">
            <a:avLst/>
          </a:prstGeom>
          <a:ln>
            <a:noFill/>
          </a:ln>
        </p:spPr>
      </p:pic>
      <p:sp>
        <p:nvSpPr>
          <p:cNvPr id="182" name="CustomShape 1"/>
          <p:cNvSpPr/>
          <p:nvPr/>
        </p:nvSpPr>
        <p:spPr>
          <a:xfrm>
            <a:off x="1797840" y="677880"/>
            <a:ext cx="24152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STN</a:t>
            </a:r>
            <a:r>
              <a:rPr b="1" lang="en-US" sz="2400" spc="449" strike="noStrike">
                <a:solidFill>
                  <a:srgbClr val="0d0d0d"/>
                </a:solidFill>
                <a:uFill>
                  <a:solidFill>
                    <a:srgbClr val="ffffff"/>
                  </a:solidFill>
                </a:uFill>
                <a:latin typeface="Noto Sans S Chinese Thin"/>
                <a:ea typeface="Noto Sans S Chinese Thin"/>
              </a:rPr>
              <a:t>模块介绍</a:t>
            </a:r>
            <a:endParaRPr b="0" lang="en-US" sz="1800" spc="-1" strike="noStrike">
              <a:solidFill>
                <a:srgbClr val="000000"/>
              </a:solidFill>
              <a:uFill>
                <a:solidFill>
                  <a:srgbClr val="ffffff"/>
                </a:solidFill>
              </a:uFill>
              <a:latin typeface="Arial"/>
            </a:endParaRPr>
          </a:p>
        </p:txBody>
      </p:sp>
      <p:sp>
        <p:nvSpPr>
          <p:cNvPr id="183" name="CustomShape 2"/>
          <p:cNvSpPr/>
          <p:nvPr/>
        </p:nvSpPr>
        <p:spPr>
          <a:xfrm>
            <a:off x="91152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2.2</a:t>
            </a:r>
            <a:endParaRPr b="0" lang="en-US" sz="1800" spc="-1" strike="noStrike">
              <a:solidFill>
                <a:srgbClr val="000000"/>
              </a:solidFill>
              <a:uFill>
                <a:solidFill>
                  <a:srgbClr val="ffffff"/>
                </a:solidFill>
              </a:uFill>
              <a:latin typeface="Arial"/>
            </a:endParaRPr>
          </a:p>
        </p:txBody>
      </p:sp>
      <p:pic>
        <p:nvPicPr>
          <p:cNvPr id="184" name="图片 -2147482620" descr=""/>
          <p:cNvPicPr/>
          <p:nvPr/>
        </p:nvPicPr>
        <p:blipFill>
          <a:blip r:embed="rId3"/>
          <a:stretch/>
        </p:blipFill>
        <p:spPr>
          <a:xfrm>
            <a:off x="761760" y="2734560"/>
            <a:ext cx="7605360" cy="1137960"/>
          </a:xfrm>
          <a:prstGeom prst="rect">
            <a:avLst/>
          </a:prstGeom>
          <a:ln>
            <a:noFill/>
          </a:ln>
        </p:spPr>
      </p:pic>
      <p:sp>
        <p:nvSpPr>
          <p:cNvPr id="185" name="CustomShape 3"/>
          <p:cNvSpPr/>
          <p:nvPr/>
        </p:nvSpPr>
        <p:spPr>
          <a:xfrm>
            <a:off x="2470320" y="2129400"/>
            <a:ext cx="51177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对输入图像进行仿射变换，变换公式如下：</a:t>
            </a:r>
            <a:endParaRPr b="0" lang="en-US" sz="1800" spc="-1" strike="noStrike">
              <a:solidFill>
                <a:srgbClr val="000000"/>
              </a:solidFill>
              <a:uFill>
                <a:solidFill>
                  <a:srgbClr val="ffffff"/>
                </a:solidFill>
              </a:uFill>
              <a:latin typeface="Arial"/>
            </a:endParaRPr>
          </a:p>
        </p:txBody>
      </p:sp>
      <p:sp>
        <p:nvSpPr>
          <p:cNvPr id="186" name="CustomShape 4"/>
          <p:cNvSpPr/>
          <p:nvPr/>
        </p:nvSpPr>
        <p:spPr>
          <a:xfrm>
            <a:off x="821160" y="2480400"/>
            <a:ext cx="2901240" cy="190296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36640" y="2577960"/>
            <a:ext cx="2981880" cy="17362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fffff"/>
                </a:solidFill>
                <a:uFill>
                  <a:solidFill>
                    <a:srgbClr val="ffffff"/>
                  </a:solidFill>
                </a:uFill>
                <a:latin typeface="宋体"/>
                <a:ea typeface="宋体"/>
              </a:rPr>
              <a:t>对图像的裁剪、平移、缩放、旋转，所有的这些操作，只需要六个参数</a:t>
            </a:r>
            <a:r>
              <a:rPr b="1" lang="en-US" sz="1800" spc="-1" strike="noStrike">
                <a:solidFill>
                  <a:srgbClr val="ffffff"/>
                </a:solidFill>
                <a:uFill>
                  <a:solidFill>
                    <a:srgbClr val="ffffff"/>
                  </a:solidFill>
                </a:uFill>
                <a:latin typeface="宋体"/>
                <a:ea typeface="宋体"/>
              </a:rPr>
              <a:t>[2 * 3]</a:t>
            </a:r>
            <a:r>
              <a:rPr b="1" lang="en-US" sz="1800" spc="-1" strike="noStrike">
                <a:solidFill>
                  <a:srgbClr val="ffffff"/>
                </a:solidFill>
                <a:uFill>
                  <a:solidFill>
                    <a:srgbClr val="ffffff"/>
                  </a:solidFill>
                </a:uFill>
                <a:latin typeface="宋体"/>
                <a:ea typeface="宋体"/>
              </a:rPr>
              <a:t>控制就可以了，通过</a:t>
            </a:r>
            <a:r>
              <a:rPr b="1" lang="en-US" sz="1800" spc="-1" strike="noStrike">
                <a:solidFill>
                  <a:srgbClr val="ffffff"/>
                </a:solidFill>
                <a:uFill>
                  <a:solidFill>
                    <a:srgbClr val="ffffff"/>
                  </a:solidFill>
                </a:uFill>
                <a:latin typeface="宋体"/>
                <a:ea typeface="宋体"/>
              </a:rPr>
              <a:t>STN</a:t>
            </a:r>
            <a:r>
              <a:rPr b="1" lang="en-US" sz="1800" spc="-1" strike="noStrike">
                <a:solidFill>
                  <a:srgbClr val="ffffff"/>
                </a:solidFill>
                <a:uFill>
                  <a:solidFill>
                    <a:srgbClr val="ffffff"/>
                  </a:solidFill>
                </a:uFill>
                <a:latin typeface="宋体"/>
                <a:ea typeface="宋体"/>
              </a:rPr>
              <a:t>模块的参数预测网络得到</a:t>
            </a:r>
            <a:r>
              <a:rPr b="1" lang="en-US" sz="1800" spc="-1" strike="noStrike">
                <a:solidFill>
                  <a:srgbClr val="ffffff"/>
                </a:solidFill>
                <a:uFill>
                  <a:solidFill>
                    <a:srgbClr val="ffffff"/>
                  </a:solidFill>
                </a:uFill>
                <a:latin typeface="宋体"/>
                <a:ea typeface="宋体"/>
              </a:rPr>
              <a:t>6</a:t>
            </a:r>
            <a:r>
              <a:rPr b="1" lang="en-US" sz="1800" spc="-1" strike="noStrike">
                <a:solidFill>
                  <a:srgbClr val="ffffff"/>
                </a:solidFill>
                <a:uFill>
                  <a:solidFill>
                    <a:srgbClr val="ffffff"/>
                  </a:solidFill>
                </a:uFill>
                <a:latin typeface="宋体"/>
                <a:ea typeface="宋体"/>
              </a:rPr>
              <a:t>维仿射变换参数</a:t>
            </a:r>
            <a:endParaRPr b="0" lang="en-US" sz="1800" spc="-1" strike="noStrike">
              <a:solidFill>
                <a:srgbClr val="000000"/>
              </a:solidFill>
              <a:uFill>
                <a:solidFill>
                  <a:srgbClr val="ffffff"/>
                </a:solidFill>
              </a:uFill>
              <a:latin typeface="Arial"/>
            </a:endParaRPr>
          </a:p>
        </p:txBody>
      </p:sp>
      <p:pic>
        <p:nvPicPr>
          <p:cNvPr id="188" name="图片 9" descr=""/>
          <p:cNvPicPr/>
          <p:nvPr/>
        </p:nvPicPr>
        <p:blipFill>
          <a:blip r:embed="rId4"/>
          <a:stretch/>
        </p:blipFill>
        <p:spPr>
          <a:xfrm>
            <a:off x="3866400" y="2469240"/>
            <a:ext cx="4350960" cy="1925640"/>
          </a:xfrm>
          <a:prstGeom prst="rect">
            <a:avLst/>
          </a:prstGeom>
          <a:ln>
            <a:noFill/>
          </a:ln>
        </p:spPr>
      </p:pic>
    </p:spTree>
  </p:cSld>
  <p:transition spd="slow">
    <p:random/>
  </p:transition>
  <p:timing>
    <p:tnLst>
      <p:par>
        <p:cTn id="104" dur="indefinite" restart="never" nodeType="tmRoot">
          <p:childTnLst>
            <p:seq>
              <p:cTn id="105" dur="indefinite" nodeType="mainSeq">
                <p:childTnLst>
                  <p:par>
                    <p:cTn id="106" fill="hold">
                      <p:stCondLst>
                        <p:cond delay="indefinite"/>
                      </p:stCondLst>
                      <p:childTnLst>
                        <p:par>
                          <p:cTn id="107" fill="hold">
                            <p:stCondLst>
                              <p:cond delay="0"/>
                            </p:stCondLst>
                            <p:childTnLst>
                              <p:par>
                                <p:cTn id="108" nodeType="clickEffect" fill="hold" presetClass="exit" presetID="10">
                                  <p:stCondLst>
                                    <p:cond delay="0"/>
                                  </p:stCondLst>
                                  <p:childTnLst>
                                    <p:animEffect filter="fade" transition="in">
                                      <p:cBhvr additive="repl">
                                        <p:cTn id="109" dur="500"/>
                                        <p:tgtEl>
                                          <p:spTgt spid="-1"/>
                                        </p:tgtEl>
                                      </p:cBhvr>
                                    </p:animEffect>
                                    <p:set>
                                      <p:cBhvr>
                                        <p:cTn id="110" dur="1" fill="hold">
                                          <p:stCondLst>
                                            <p:cond delay="499"/>
                                          </p:stCondLst>
                                        </p:cTn>
                                        <p:tgtEl>
                                          <p:spTgt spid="-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1"/>
                                        </p:tgtEl>
                                        <p:attrNameLst>
                                          <p:attrName>style.visibility</p:attrName>
                                        </p:attrNameLst>
                                      </p:cBhvr>
                                      <p:to>
                                        <p:strVal val="visible"/>
                                      </p:to>
                                    </p:set>
                                    <p:animEffect filter="fade" transition="in">
                                      <p:cBhvr additive="repl">
                                        <p:cTn id="11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图片 8" descr=""/>
          <p:cNvPicPr/>
          <p:nvPr/>
        </p:nvPicPr>
        <p:blipFill>
          <a:blip r:embed="rId1"/>
          <a:stretch/>
        </p:blipFill>
        <p:spPr>
          <a:xfrm rot="18877200">
            <a:off x="-1215360" y="775800"/>
            <a:ext cx="3443400" cy="3443400"/>
          </a:xfrm>
          <a:prstGeom prst="rect">
            <a:avLst/>
          </a:prstGeom>
          <a:ln>
            <a:noFill/>
          </a:ln>
        </p:spPr>
      </p:pic>
      <p:pic>
        <p:nvPicPr>
          <p:cNvPr id="190" name="图片 13" descr=""/>
          <p:cNvPicPr/>
          <p:nvPr/>
        </p:nvPicPr>
        <p:blipFill>
          <a:blip r:embed="rId2"/>
          <a:stretch/>
        </p:blipFill>
        <p:spPr>
          <a:xfrm rot="8109600">
            <a:off x="6901560" y="1954800"/>
            <a:ext cx="3443400" cy="3443400"/>
          </a:xfrm>
          <a:prstGeom prst="rect">
            <a:avLst/>
          </a:prstGeom>
          <a:ln>
            <a:noFill/>
          </a:ln>
        </p:spPr>
      </p:pic>
      <p:sp>
        <p:nvSpPr>
          <p:cNvPr id="191" name="CustomShape 1"/>
          <p:cNvSpPr/>
          <p:nvPr/>
        </p:nvSpPr>
        <p:spPr>
          <a:xfrm>
            <a:off x="1806840" y="677880"/>
            <a:ext cx="2442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STN</a:t>
            </a:r>
            <a:r>
              <a:rPr b="1" lang="en-US" sz="2400" spc="449" strike="noStrike">
                <a:solidFill>
                  <a:srgbClr val="0d0d0d"/>
                </a:solidFill>
                <a:uFill>
                  <a:solidFill>
                    <a:srgbClr val="ffffff"/>
                  </a:solidFill>
                </a:uFill>
                <a:latin typeface="Noto Sans S Chinese Thin"/>
                <a:ea typeface="Noto Sans S Chinese Thin"/>
              </a:rPr>
              <a:t>模块介绍</a:t>
            </a:r>
            <a:endParaRPr b="0" lang="en-US" sz="1800" spc="-1" strike="noStrike">
              <a:solidFill>
                <a:srgbClr val="000000"/>
              </a:solidFill>
              <a:uFill>
                <a:solidFill>
                  <a:srgbClr val="ffffff"/>
                </a:solidFill>
              </a:uFill>
              <a:latin typeface="Arial"/>
            </a:endParaRPr>
          </a:p>
        </p:txBody>
      </p:sp>
      <p:sp>
        <p:nvSpPr>
          <p:cNvPr id="192" name="CustomShape 2"/>
          <p:cNvSpPr/>
          <p:nvPr/>
        </p:nvSpPr>
        <p:spPr>
          <a:xfrm>
            <a:off x="91152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2.2</a:t>
            </a:r>
            <a:endParaRPr b="0" lang="en-US" sz="1800" spc="-1" strike="noStrike">
              <a:solidFill>
                <a:srgbClr val="000000"/>
              </a:solidFill>
              <a:uFill>
                <a:solidFill>
                  <a:srgbClr val="ffffff"/>
                </a:solidFill>
              </a:uFill>
              <a:latin typeface="Arial"/>
            </a:endParaRPr>
          </a:p>
        </p:txBody>
      </p:sp>
      <p:sp>
        <p:nvSpPr>
          <p:cNvPr id="193" name="CustomShape 3"/>
          <p:cNvSpPr/>
          <p:nvPr/>
        </p:nvSpPr>
        <p:spPr>
          <a:xfrm>
            <a:off x="1013400" y="2760480"/>
            <a:ext cx="2258280" cy="212472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94" name="CustomShape 4"/>
          <p:cNvSpPr/>
          <p:nvPr/>
        </p:nvSpPr>
        <p:spPr>
          <a:xfrm>
            <a:off x="1013400" y="2909520"/>
            <a:ext cx="2375280" cy="1736280"/>
          </a:xfrm>
          <a:prstGeom prst="rect">
            <a:avLst/>
          </a:prstGeom>
          <a:noFill/>
          <a:ln>
            <a:noFill/>
          </a:ln>
        </p:spPr>
        <p:style>
          <a:lnRef idx="0"/>
          <a:fillRef idx="0"/>
          <a:effectRef idx="0"/>
          <a:fontRef idx="minor"/>
        </p:style>
        <p:txBody>
          <a:bodyPr lIns="90000" rIns="90000" tIns="45000" bIns="45000"/>
          <a:p>
            <a:pPr indent="-216000">
              <a:lnSpc>
                <a:spcPct val="100000"/>
              </a:lnSpc>
              <a:buClr>
                <a:srgbClr val="ffffff"/>
              </a:buClr>
              <a:buFont typeface="Wingdings" charset="2"/>
              <a:buChar char=""/>
            </a:pPr>
            <a:r>
              <a:rPr b="1" lang="en-US" sz="1800" spc="-1" strike="noStrike">
                <a:solidFill>
                  <a:srgbClr val="ffffff"/>
                </a:solidFill>
                <a:uFill>
                  <a:solidFill>
                    <a:srgbClr val="ffffff"/>
                  </a:solidFill>
                </a:uFill>
                <a:latin typeface="宋体"/>
                <a:ea typeface="宋体"/>
              </a:rPr>
              <a:t>需要解决输出坐标为小数的问题。</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indent="-216000">
              <a:lnSpc>
                <a:spcPct val="100000"/>
              </a:lnSpc>
              <a:buClr>
                <a:srgbClr val="ffffff"/>
              </a:buClr>
              <a:buFont typeface="Wingdings" charset="2"/>
              <a:buChar char=""/>
            </a:pPr>
            <a:r>
              <a:rPr b="1" lang="en-US" sz="1800" spc="-1" strike="noStrike">
                <a:solidFill>
                  <a:srgbClr val="ffffff"/>
                </a:solidFill>
                <a:uFill>
                  <a:solidFill>
                    <a:srgbClr val="ffffff"/>
                  </a:solidFill>
                </a:uFill>
                <a:latin typeface="宋体"/>
                <a:ea typeface="宋体"/>
              </a:rPr>
              <a:t>用四舍五入显然是不能进行梯度下降来回传梯度的。 </a:t>
            </a:r>
            <a:endParaRPr b="0" lang="en-US" sz="1800" spc="-1" strike="noStrike">
              <a:solidFill>
                <a:srgbClr val="000000"/>
              </a:solidFill>
              <a:uFill>
                <a:solidFill>
                  <a:srgbClr val="ffffff"/>
                </a:solidFill>
              </a:uFill>
              <a:latin typeface="Arial"/>
            </a:endParaRPr>
          </a:p>
        </p:txBody>
      </p:sp>
      <p:pic>
        <p:nvPicPr>
          <p:cNvPr id="195" name="图片 16" descr=""/>
          <p:cNvPicPr/>
          <p:nvPr/>
        </p:nvPicPr>
        <p:blipFill>
          <a:blip r:embed="rId3"/>
          <a:stretch/>
        </p:blipFill>
        <p:spPr>
          <a:xfrm>
            <a:off x="3587760" y="2751480"/>
            <a:ext cx="4462200" cy="2124720"/>
          </a:xfrm>
          <a:prstGeom prst="rect">
            <a:avLst/>
          </a:prstGeom>
          <a:ln>
            <a:noFill/>
          </a:ln>
        </p:spPr>
      </p:pic>
      <p:sp>
        <p:nvSpPr>
          <p:cNvPr id="196" name="CustomShape 5"/>
          <p:cNvSpPr/>
          <p:nvPr/>
        </p:nvSpPr>
        <p:spPr>
          <a:xfrm>
            <a:off x="3159000" y="2160360"/>
            <a:ext cx="255708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uFill>
                  <a:solidFill>
                    <a:srgbClr val="ffffff"/>
                  </a:solidFill>
                </a:uFill>
                <a:latin typeface="Times New Roman"/>
                <a:ea typeface="宋体"/>
              </a:rPr>
              <a:t>实现坐标求解的可微性</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16" dur="indefinite" restart="never" nodeType="tmRoot">
          <p:childTnLst>
            <p:seq>
              <p:cTn id="117" dur="indefinite" nodeType="mainSeq">
                <p:childTnLst>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98" name="图片 2" descr=""/>
          <p:cNvPicPr/>
          <p:nvPr/>
        </p:nvPicPr>
        <p:blipFill>
          <a:blip r:embed="rId1"/>
          <a:stretch/>
        </p:blipFill>
        <p:spPr>
          <a:xfrm rot="15735000">
            <a:off x="216000" y="-523440"/>
            <a:ext cx="3434760" cy="3434760"/>
          </a:xfrm>
          <a:prstGeom prst="rect">
            <a:avLst/>
          </a:prstGeom>
          <a:ln>
            <a:noFill/>
          </a:ln>
        </p:spPr>
      </p:pic>
      <p:pic>
        <p:nvPicPr>
          <p:cNvPr id="199" name="图片 11" descr=""/>
          <p:cNvPicPr/>
          <p:nvPr/>
        </p:nvPicPr>
        <p:blipFill>
          <a:blip r:embed="rId2"/>
          <a:stretch/>
        </p:blipFill>
        <p:spPr>
          <a:xfrm rot="15735000">
            <a:off x="5923440" y="3737520"/>
            <a:ext cx="3434760" cy="3434760"/>
          </a:xfrm>
          <a:prstGeom prst="rect">
            <a:avLst/>
          </a:prstGeom>
          <a:ln>
            <a:noFill/>
          </a:ln>
        </p:spPr>
      </p:pic>
      <p:sp>
        <p:nvSpPr>
          <p:cNvPr id="200" name="CustomShape 2"/>
          <p:cNvSpPr/>
          <p:nvPr/>
        </p:nvSpPr>
        <p:spPr>
          <a:xfrm>
            <a:off x="1982160" y="4285800"/>
            <a:ext cx="3625920" cy="69984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000000"/>
                </a:solidFill>
                <a:uFill>
                  <a:solidFill>
                    <a:srgbClr val="ffffff"/>
                  </a:solidFill>
                </a:uFill>
                <a:latin typeface="Calibri"/>
              </a:rPr>
              <a:t>网络结构设计</a:t>
            </a:r>
            <a:endParaRPr b="0" lang="en-US" sz="1800" spc="-1" strike="noStrike">
              <a:solidFill>
                <a:srgbClr val="000000"/>
              </a:solidFill>
              <a:uFill>
                <a:solidFill>
                  <a:srgbClr val="ffffff"/>
                </a:solidFill>
              </a:uFill>
              <a:latin typeface="Arial"/>
            </a:endParaRPr>
          </a:p>
        </p:txBody>
      </p:sp>
      <p:sp>
        <p:nvSpPr>
          <p:cNvPr id="201" name="CustomShape 3"/>
          <p:cNvSpPr/>
          <p:nvPr/>
        </p:nvSpPr>
        <p:spPr>
          <a:xfrm>
            <a:off x="698760" y="4049640"/>
            <a:ext cx="1274400" cy="252720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8000" spc="-1" strike="noStrike">
                <a:solidFill>
                  <a:srgbClr val="ffffff"/>
                </a:solidFill>
                <a:uFill>
                  <a:solidFill>
                    <a:srgbClr val="ffffff"/>
                  </a:solidFill>
                </a:uFill>
                <a:latin typeface="Impact"/>
              </a:rPr>
              <a:t>03</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22" dur="indefinite" restart="never" nodeType="tmRoot">
          <p:childTnLst>
            <p:seq>
              <p:cTn id="123" dur="indefinite" nodeType="mainSeq">
                <p:childTnLst>
                  <p:par>
                    <p:cTn id="124" fill="hold">
                      <p:stCondLst>
                        <p:cond delay="indefinite"/>
                      </p:stCondLst>
                      <p:childTnLst>
                        <p:par>
                          <p:cTn id="125" fill="hold">
                            <p:stCondLst>
                              <p:cond delay="0"/>
                            </p:stCondLst>
                            <p:childTnLst>
                              <p:par>
                                <p:cTn id="126" nodeType="clickEffect" fill="hold" presetClass="entr" presetID="10">
                                  <p:stCondLst>
                                    <p:cond delay="0"/>
                                  </p:stCondLst>
                                  <p:childTnLst>
                                    <p:set>
                                      <p:cBhvr>
                                        <p:cTn id="127" dur="1" fill="hold">
                                          <p:stCondLst>
                                            <p:cond delay="0"/>
                                          </p:stCondLst>
                                        </p:cTn>
                                        <p:tgtEl>
                                          <p:spTgt spid="-1"/>
                                        </p:tgtEl>
                                        <p:attrNameLst>
                                          <p:attrName>style.visibility</p:attrName>
                                        </p:attrNameLst>
                                      </p:cBhvr>
                                      <p:to>
                                        <p:strVal val="visible"/>
                                      </p:to>
                                    </p:set>
                                    <p:animEffect filter="fade" transition="in">
                                      <p:cBhvr additive="repl">
                                        <p:cTn id="128"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图片 8" descr=""/>
          <p:cNvPicPr/>
          <p:nvPr/>
        </p:nvPicPr>
        <p:blipFill>
          <a:blip r:embed="rId1"/>
          <a:stretch/>
        </p:blipFill>
        <p:spPr>
          <a:xfrm rot="18877200">
            <a:off x="-1215360" y="775800"/>
            <a:ext cx="3443400" cy="3443400"/>
          </a:xfrm>
          <a:prstGeom prst="rect">
            <a:avLst/>
          </a:prstGeom>
          <a:ln>
            <a:noFill/>
          </a:ln>
        </p:spPr>
      </p:pic>
      <p:pic>
        <p:nvPicPr>
          <p:cNvPr id="203" name="图片 13" descr=""/>
          <p:cNvPicPr/>
          <p:nvPr/>
        </p:nvPicPr>
        <p:blipFill>
          <a:blip r:embed="rId2"/>
          <a:stretch/>
        </p:blipFill>
        <p:spPr>
          <a:xfrm rot="8109600">
            <a:off x="6901560" y="1954800"/>
            <a:ext cx="3443400" cy="3443400"/>
          </a:xfrm>
          <a:prstGeom prst="rect">
            <a:avLst/>
          </a:prstGeom>
          <a:ln>
            <a:noFill/>
          </a:ln>
        </p:spPr>
      </p:pic>
      <p:sp>
        <p:nvSpPr>
          <p:cNvPr id="204" name="CustomShape 1"/>
          <p:cNvSpPr/>
          <p:nvPr/>
        </p:nvSpPr>
        <p:spPr>
          <a:xfrm>
            <a:off x="88560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3.1</a:t>
            </a:r>
            <a:endParaRPr b="0" lang="en-US" sz="1800" spc="-1" strike="noStrike">
              <a:solidFill>
                <a:srgbClr val="000000"/>
              </a:solidFill>
              <a:uFill>
                <a:solidFill>
                  <a:srgbClr val="ffffff"/>
                </a:solidFill>
              </a:uFill>
              <a:latin typeface="Arial"/>
            </a:endParaRPr>
          </a:p>
        </p:txBody>
      </p:sp>
      <p:sp>
        <p:nvSpPr>
          <p:cNvPr id="205" name="CustomShape 2"/>
          <p:cNvSpPr/>
          <p:nvPr/>
        </p:nvSpPr>
        <p:spPr>
          <a:xfrm>
            <a:off x="1806840" y="677880"/>
            <a:ext cx="2442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网络结构设计</a:t>
            </a:r>
            <a:endParaRPr b="0" lang="en-US" sz="1800" spc="-1" strike="noStrike">
              <a:solidFill>
                <a:srgbClr val="000000"/>
              </a:solidFill>
              <a:uFill>
                <a:solidFill>
                  <a:srgbClr val="ffffff"/>
                </a:solidFill>
              </a:uFill>
              <a:latin typeface="Arial"/>
            </a:endParaRPr>
          </a:p>
        </p:txBody>
      </p:sp>
      <p:pic>
        <p:nvPicPr>
          <p:cNvPr id="206" name="图片 4" descr=""/>
          <p:cNvPicPr/>
          <p:nvPr/>
        </p:nvPicPr>
        <p:blipFill>
          <a:blip r:embed="rId3"/>
          <a:stretch/>
        </p:blipFill>
        <p:spPr>
          <a:xfrm>
            <a:off x="638280" y="1601280"/>
            <a:ext cx="8007120" cy="3854880"/>
          </a:xfrm>
          <a:prstGeom prst="rect">
            <a:avLst/>
          </a:prstGeom>
          <a:ln>
            <a:noFill/>
          </a:ln>
        </p:spPr>
      </p:pic>
      <p:sp>
        <p:nvSpPr>
          <p:cNvPr id="207" name="CustomShape 3"/>
          <p:cNvSpPr/>
          <p:nvPr/>
        </p:nvSpPr>
        <p:spPr>
          <a:xfrm>
            <a:off x="2159640" y="1231920"/>
            <a:ext cx="4964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图形的实际大小经过</a:t>
            </a:r>
            <a:r>
              <a:rPr b="0" lang="en-US" sz="1800" spc="-1" strike="noStrike">
                <a:solidFill>
                  <a:srgbClr val="000000"/>
                </a:solidFill>
                <a:uFill>
                  <a:solidFill>
                    <a:srgbClr val="ffffff"/>
                  </a:solidFill>
                </a:uFill>
                <a:latin typeface="Calibri"/>
              </a:rPr>
              <a:t>log</a:t>
            </a:r>
            <a:r>
              <a:rPr b="0" lang="en-US" sz="1800" spc="-1" strike="noStrike">
                <a:solidFill>
                  <a:srgbClr val="000000"/>
                </a:solidFill>
                <a:uFill>
                  <a:solidFill>
                    <a:srgbClr val="ffffff"/>
                  </a:solidFill>
                </a:uFill>
                <a:latin typeface="Calibri"/>
              </a:rPr>
              <a:t>处理，不然极其不协调</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图片 8" descr=""/>
          <p:cNvPicPr/>
          <p:nvPr/>
        </p:nvPicPr>
        <p:blipFill>
          <a:blip r:embed="rId1"/>
          <a:stretch/>
        </p:blipFill>
        <p:spPr>
          <a:xfrm rot="18877200">
            <a:off x="-1215360" y="775800"/>
            <a:ext cx="3443400" cy="3443400"/>
          </a:xfrm>
          <a:prstGeom prst="rect">
            <a:avLst/>
          </a:prstGeom>
          <a:ln>
            <a:noFill/>
          </a:ln>
        </p:spPr>
      </p:pic>
      <p:pic>
        <p:nvPicPr>
          <p:cNvPr id="209" name="图片 13" descr=""/>
          <p:cNvPicPr/>
          <p:nvPr/>
        </p:nvPicPr>
        <p:blipFill>
          <a:blip r:embed="rId2"/>
          <a:stretch/>
        </p:blipFill>
        <p:spPr>
          <a:xfrm rot="8109600">
            <a:off x="6901560" y="1954800"/>
            <a:ext cx="3443400" cy="3443400"/>
          </a:xfrm>
          <a:prstGeom prst="rect">
            <a:avLst/>
          </a:prstGeom>
          <a:ln>
            <a:noFill/>
          </a:ln>
        </p:spPr>
      </p:pic>
      <p:sp>
        <p:nvSpPr>
          <p:cNvPr id="210" name="CustomShape 1"/>
          <p:cNvSpPr/>
          <p:nvPr/>
        </p:nvSpPr>
        <p:spPr>
          <a:xfrm>
            <a:off x="88560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3.1</a:t>
            </a:r>
            <a:endParaRPr b="0" lang="en-US" sz="1800" spc="-1" strike="noStrike">
              <a:solidFill>
                <a:srgbClr val="000000"/>
              </a:solidFill>
              <a:uFill>
                <a:solidFill>
                  <a:srgbClr val="ffffff"/>
                </a:solidFill>
              </a:uFill>
              <a:latin typeface="Arial"/>
            </a:endParaRPr>
          </a:p>
        </p:txBody>
      </p:sp>
      <p:sp>
        <p:nvSpPr>
          <p:cNvPr id="211" name="CustomShape 2"/>
          <p:cNvSpPr/>
          <p:nvPr/>
        </p:nvSpPr>
        <p:spPr>
          <a:xfrm>
            <a:off x="1806840" y="677880"/>
            <a:ext cx="24422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网络结构设计</a:t>
            </a:r>
            <a:endParaRPr b="0" lang="en-US" sz="1800" spc="-1" strike="noStrike">
              <a:solidFill>
                <a:srgbClr val="000000"/>
              </a:solidFill>
              <a:uFill>
                <a:solidFill>
                  <a:srgbClr val="ffffff"/>
                </a:solidFill>
              </a:uFill>
              <a:latin typeface="Arial"/>
            </a:endParaRPr>
          </a:p>
        </p:txBody>
      </p:sp>
      <p:pic>
        <p:nvPicPr>
          <p:cNvPr id="212" name="图片 1" descr=""/>
          <p:cNvPicPr/>
          <p:nvPr/>
        </p:nvPicPr>
        <p:blipFill>
          <a:blip r:embed="rId3"/>
          <a:srcRect l="4815" t="4334" r="6525" b="5335"/>
          <a:stretch/>
        </p:blipFill>
        <p:spPr>
          <a:xfrm>
            <a:off x="2063880" y="1139400"/>
            <a:ext cx="4588920" cy="5371560"/>
          </a:xfrm>
          <a:prstGeom prst="rect">
            <a:avLst/>
          </a:prstGeom>
          <a:ln>
            <a:noFill/>
          </a:ln>
        </p:spPr>
      </p:pic>
    </p:spTree>
  </p:cSld>
  <p:transition spd="slow">
    <p:random/>
  </p:transition>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14" name="图片 2" descr=""/>
          <p:cNvPicPr/>
          <p:nvPr/>
        </p:nvPicPr>
        <p:blipFill>
          <a:blip r:embed="rId1"/>
          <a:stretch/>
        </p:blipFill>
        <p:spPr>
          <a:xfrm rot="15735000">
            <a:off x="216000" y="-523440"/>
            <a:ext cx="3434760" cy="3434760"/>
          </a:xfrm>
          <a:prstGeom prst="rect">
            <a:avLst/>
          </a:prstGeom>
          <a:ln>
            <a:noFill/>
          </a:ln>
        </p:spPr>
      </p:pic>
      <p:pic>
        <p:nvPicPr>
          <p:cNvPr id="215" name="图片 11" descr=""/>
          <p:cNvPicPr/>
          <p:nvPr/>
        </p:nvPicPr>
        <p:blipFill>
          <a:blip r:embed="rId2"/>
          <a:stretch/>
        </p:blipFill>
        <p:spPr>
          <a:xfrm rot="15735000">
            <a:off x="5923440" y="3737520"/>
            <a:ext cx="3434760" cy="3434760"/>
          </a:xfrm>
          <a:prstGeom prst="rect">
            <a:avLst/>
          </a:prstGeom>
          <a:ln>
            <a:noFill/>
          </a:ln>
        </p:spPr>
      </p:pic>
      <p:sp>
        <p:nvSpPr>
          <p:cNvPr id="216" name="CustomShape 2"/>
          <p:cNvSpPr/>
          <p:nvPr/>
        </p:nvSpPr>
        <p:spPr>
          <a:xfrm>
            <a:off x="1982160" y="4050720"/>
            <a:ext cx="3625920" cy="69984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000000"/>
                </a:solidFill>
                <a:uFill>
                  <a:solidFill>
                    <a:srgbClr val="ffffff"/>
                  </a:solidFill>
                </a:uFill>
                <a:latin typeface="Calibri"/>
              </a:rPr>
              <a:t>训练结果</a:t>
            </a:r>
            <a:endParaRPr b="0" lang="en-US" sz="1800" spc="-1" strike="noStrike">
              <a:solidFill>
                <a:srgbClr val="000000"/>
              </a:solidFill>
              <a:uFill>
                <a:solidFill>
                  <a:srgbClr val="ffffff"/>
                </a:solidFill>
              </a:uFill>
              <a:latin typeface="Arial"/>
            </a:endParaRPr>
          </a:p>
        </p:txBody>
      </p:sp>
      <p:sp>
        <p:nvSpPr>
          <p:cNvPr id="217" name="CustomShape 3"/>
          <p:cNvSpPr/>
          <p:nvPr/>
        </p:nvSpPr>
        <p:spPr>
          <a:xfrm>
            <a:off x="698760" y="4049640"/>
            <a:ext cx="1274400" cy="252756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8000" spc="-1" strike="noStrike">
                <a:solidFill>
                  <a:srgbClr val="ffffff"/>
                </a:solidFill>
                <a:uFill>
                  <a:solidFill>
                    <a:srgbClr val="ffffff"/>
                  </a:solidFill>
                </a:uFill>
                <a:latin typeface="Impact"/>
              </a:rPr>
              <a:t>04</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0">
                                  <p:stCondLst>
                                    <p:cond delay="0"/>
                                  </p:stCondLst>
                                  <p:childTnLst>
                                    <p:set>
                                      <p:cBhvr>
                                        <p:cTn id="138" dur="1" fill="hold">
                                          <p:stCondLst>
                                            <p:cond delay="0"/>
                                          </p:stCondLst>
                                        </p:cTn>
                                        <p:tgtEl>
                                          <p:spTgt spid="-1"/>
                                        </p:tgtEl>
                                        <p:attrNameLst>
                                          <p:attrName>style.visibility</p:attrName>
                                        </p:attrNameLst>
                                      </p:cBhvr>
                                      <p:to>
                                        <p:strVal val="visible"/>
                                      </p:to>
                                    </p:set>
                                    <p:animEffect filter="fade" transition="in">
                                      <p:cBhvr additive="repl">
                                        <p:cTn id="13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图片 8" descr=""/>
          <p:cNvPicPr/>
          <p:nvPr/>
        </p:nvPicPr>
        <p:blipFill>
          <a:blip r:embed="rId1"/>
          <a:stretch/>
        </p:blipFill>
        <p:spPr>
          <a:xfrm rot="18877200">
            <a:off x="-1215360" y="775800"/>
            <a:ext cx="3443400" cy="3443400"/>
          </a:xfrm>
          <a:prstGeom prst="rect">
            <a:avLst/>
          </a:prstGeom>
          <a:ln>
            <a:noFill/>
          </a:ln>
        </p:spPr>
      </p:pic>
      <p:pic>
        <p:nvPicPr>
          <p:cNvPr id="219" name="图片 13" descr=""/>
          <p:cNvPicPr/>
          <p:nvPr/>
        </p:nvPicPr>
        <p:blipFill>
          <a:blip r:embed="rId2"/>
          <a:stretch/>
        </p:blipFill>
        <p:spPr>
          <a:xfrm rot="8109600">
            <a:off x="6901560" y="1954800"/>
            <a:ext cx="3443400" cy="3443400"/>
          </a:xfrm>
          <a:prstGeom prst="rect">
            <a:avLst/>
          </a:prstGeom>
          <a:ln>
            <a:noFill/>
          </a:ln>
        </p:spPr>
      </p:pic>
      <p:sp>
        <p:nvSpPr>
          <p:cNvPr id="220" name="CustomShape 1"/>
          <p:cNvSpPr/>
          <p:nvPr/>
        </p:nvSpPr>
        <p:spPr>
          <a:xfrm>
            <a:off x="2213640" y="677880"/>
            <a:ext cx="2758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训练中的小意外</a:t>
            </a:r>
            <a:endParaRPr b="0" lang="en-US" sz="1800" spc="-1" strike="noStrike">
              <a:solidFill>
                <a:srgbClr val="000000"/>
              </a:solidFill>
              <a:uFill>
                <a:solidFill>
                  <a:srgbClr val="ffffff"/>
                </a:solidFill>
              </a:uFill>
              <a:latin typeface="Arial"/>
            </a:endParaRPr>
          </a:p>
        </p:txBody>
      </p:sp>
      <p:sp>
        <p:nvSpPr>
          <p:cNvPr id="221" name="CustomShape 2"/>
          <p:cNvSpPr/>
          <p:nvPr/>
        </p:nvSpPr>
        <p:spPr>
          <a:xfrm>
            <a:off x="959760" y="528840"/>
            <a:ext cx="798840" cy="141012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4340" spc="-1" strike="noStrike">
                <a:solidFill>
                  <a:srgbClr val="ffffff"/>
                </a:solidFill>
                <a:uFill>
                  <a:solidFill>
                    <a:srgbClr val="ffffff"/>
                  </a:solidFill>
                </a:uFill>
                <a:latin typeface="Impact"/>
              </a:rPr>
              <a:t>4.1</a:t>
            </a:r>
            <a:endParaRPr b="0" lang="en-US" sz="1800" spc="-1" strike="noStrike">
              <a:solidFill>
                <a:srgbClr val="000000"/>
              </a:solidFill>
              <a:uFill>
                <a:solidFill>
                  <a:srgbClr val="ffffff"/>
                </a:solidFill>
              </a:uFill>
              <a:latin typeface="Arial"/>
            </a:endParaRPr>
          </a:p>
        </p:txBody>
      </p:sp>
      <p:pic>
        <p:nvPicPr>
          <p:cNvPr id="222" name="图片 1" descr=""/>
          <p:cNvPicPr/>
          <p:nvPr/>
        </p:nvPicPr>
        <p:blipFill>
          <a:blip r:embed="rId3"/>
          <a:stretch/>
        </p:blipFill>
        <p:spPr>
          <a:xfrm>
            <a:off x="1434600" y="2593080"/>
            <a:ext cx="6260040" cy="1110960"/>
          </a:xfrm>
          <a:prstGeom prst="rect">
            <a:avLst/>
          </a:prstGeom>
          <a:ln>
            <a:noFill/>
          </a:ln>
        </p:spPr>
      </p:pic>
      <p:pic>
        <p:nvPicPr>
          <p:cNvPr id="223" name="图片 2" descr=""/>
          <p:cNvPicPr/>
          <p:nvPr/>
        </p:nvPicPr>
        <p:blipFill>
          <a:blip r:embed="rId4"/>
          <a:stretch/>
        </p:blipFill>
        <p:spPr>
          <a:xfrm>
            <a:off x="1453320" y="4405320"/>
            <a:ext cx="6260040" cy="884160"/>
          </a:xfrm>
          <a:prstGeom prst="rect">
            <a:avLst/>
          </a:prstGeom>
          <a:ln>
            <a:noFill/>
          </a:ln>
        </p:spPr>
      </p:pic>
      <p:sp>
        <p:nvSpPr>
          <p:cNvPr id="224" name="CustomShape 3"/>
          <p:cNvSpPr/>
          <p:nvPr/>
        </p:nvSpPr>
        <p:spPr>
          <a:xfrm>
            <a:off x="2066400" y="3788280"/>
            <a:ext cx="4944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不带</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a:t>
            </a:r>
            <a:r>
              <a:rPr b="0" lang="en-US" sz="1800" spc="-1" strike="noStrike">
                <a:solidFill>
                  <a:srgbClr val="000000"/>
                </a:solidFill>
                <a:uFill>
                  <a:solidFill>
                    <a:srgbClr val="ffffff"/>
                  </a:solidFill>
                </a:uFill>
                <a:latin typeface="Calibri"/>
              </a:rPr>
              <a:t>关于数据集</a:t>
            </a:r>
            <a:r>
              <a:rPr b="0" lang="en-US" sz="1800" spc="-1" strike="noStrike">
                <a:solidFill>
                  <a:srgbClr val="000000"/>
                </a:solidFill>
                <a:uFill>
                  <a:solidFill>
                    <a:srgbClr val="ffffff"/>
                  </a:solidFill>
                </a:uFill>
                <a:latin typeface="Calibri"/>
              </a:rPr>
              <a:t>svhn</a:t>
            </a:r>
            <a:r>
              <a:rPr b="0" lang="en-US" sz="1800" spc="-1" strike="noStrike">
                <a:solidFill>
                  <a:srgbClr val="000000"/>
                </a:solidFill>
                <a:uFill>
                  <a:solidFill>
                    <a:srgbClr val="ffffff"/>
                  </a:solidFill>
                </a:uFill>
                <a:latin typeface="Calibri"/>
              </a:rPr>
              <a:t>的训练结果 </a:t>
            </a:r>
            <a:endParaRPr b="0" lang="en-US" sz="1800" spc="-1" strike="noStrike">
              <a:solidFill>
                <a:srgbClr val="000000"/>
              </a:solidFill>
              <a:uFill>
                <a:solidFill>
                  <a:srgbClr val="ffffff"/>
                </a:solidFill>
              </a:uFill>
              <a:latin typeface="Arial"/>
            </a:endParaRPr>
          </a:p>
        </p:txBody>
      </p:sp>
      <p:sp>
        <p:nvSpPr>
          <p:cNvPr id="225" name="CustomShape 4"/>
          <p:cNvSpPr/>
          <p:nvPr/>
        </p:nvSpPr>
        <p:spPr>
          <a:xfrm>
            <a:off x="2206800" y="5494680"/>
            <a:ext cx="47156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带</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a:t>
            </a:r>
            <a:r>
              <a:rPr b="0" lang="en-US" sz="1800" spc="-1" strike="noStrike">
                <a:solidFill>
                  <a:srgbClr val="000000"/>
                </a:solidFill>
                <a:uFill>
                  <a:solidFill>
                    <a:srgbClr val="ffffff"/>
                  </a:solidFill>
                </a:uFill>
                <a:latin typeface="Calibri"/>
              </a:rPr>
              <a:t>关于数据集</a:t>
            </a:r>
            <a:r>
              <a:rPr b="0" lang="en-US" sz="1800" spc="-1" strike="noStrike">
                <a:solidFill>
                  <a:srgbClr val="000000"/>
                </a:solidFill>
                <a:uFill>
                  <a:solidFill>
                    <a:srgbClr val="ffffff"/>
                  </a:solidFill>
                </a:uFill>
                <a:latin typeface="Calibri"/>
              </a:rPr>
              <a:t>svhn</a:t>
            </a:r>
            <a:r>
              <a:rPr b="0" lang="en-US" sz="1800" spc="-1" strike="noStrike">
                <a:solidFill>
                  <a:srgbClr val="000000"/>
                </a:solidFill>
                <a:uFill>
                  <a:solidFill>
                    <a:srgbClr val="ffffff"/>
                  </a:solidFill>
                </a:uFill>
                <a:latin typeface="Calibri"/>
              </a:rPr>
              <a:t>的训练结果 </a:t>
            </a:r>
            <a:endParaRPr b="0" lang="en-US" sz="1800" spc="-1" strike="noStrike">
              <a:solidFill>
                <a:srgbClr val="000000"/>
              </a:solidFill>
              <a:uFill>
                <a:solidFill>
                  <a:srgbClr val="ffffff"/>
                </a:solidFill>
              </a:uFill>
              <a:latin typeface="Arial"/>
            </a:endParaRPr>
          </a:p>
        </p:txBody>
      </p:sp>
      <p:sp>
        <p:nvSpPr>
          <p:cNvPr id="226" name="CustomShape 5"/>
          <p:cNvSpPr/>
          <p:nvPr/>
        </p:nvSpPr>
        <p:spPr>
          <a:xfrm>
            <a:off x="1606320" y="1293840"/>
            <a:ext cx="5952600" cy="10940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227" name="CustomShape 6"/>
          <p:cNvSpPr/>
          <p:nvPr/>
        </p:nvSpPr>
        <p:spPr>
          <a:xfrm>
            <a:off x="1875240" y="1379880"/>
            <a:ext cx="541620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fffff"/>
                </a:solidFill>
                <a:uFill>
                  <a:solidFill>
                    <a:srgbClr val="ffffff"/>
                  </a:solidFill>
                </a:uFill>
                <a:latin typeface="宋体"/>
                <a:ea typeface="宋体"/>
              </a:rPr>
              <a:t>在训练过程中意外发现，如果对数据集</a:t>
            </a:r>
            <a:r>
              <a:rPr b="1" lang="en-US" sz="1800" spc="-1" strike="noStrike">
                <a:solidFill>
                  <a:srgbClr val="ffffff"/>
                </a:solidFill>
                <a:uFill>
                  <a:solidFill>
                    <a:srgbClr val="ffffff"/>
                  </a:solidFill>
                </a:uFill>
                <a:latin typeface="宋体"/>
                <a:ea typeface="宋体"/>
              </a:rPr>
              <a:t>SVHN </a:t>
            </a:r>
            <a:r>
              <a:rPr b="1" lang="en-US" sz="1800" spc="-1" strike="noStrike">
                <a:solidFill>
                  <a:srgbClr val="ffffff"/>
                </a:solidFill>
                <a:uFill>
                  <a:solidFill>
                    <a:srgbClr val="ffffff"/>
                  </a:solidFill>
                </a:uFill>
                <a:latin typeface="宋体"/>
                <a:ea typeface="宋体"/>
              </a:rPr>
              <a:t>进行训练，不加</a:t>
            </a:r>
            <a:r>
              <a:rPr b="1" lang="en-US" sz="1800" spc="-1" strike="noStrike">
                <a:solidFill>
                  <a:srgbClr val="ffffff"/>
                </a:solidFill>
                <a:uFill>
                  <a:solidFill>
                    <a:srgbClr val="ffffff"/>
                  </a:solidFill>
                </a:uFill>
                <a:latin typeface="宋体"/>
                <a:ea typeface="宋体"/>
              </a:rPr>
              <a:t>STN</a:t>
            </a:r>
            <a:r>
              <a:rPr b="1" lang="en-US" sz="1800" spc="-1" strike="noStrike">
                <a:solidFill>
                  <a:srgbClr val="ffffff"/>
                </a:solidFill>
                <a:uFill>
                  <a:solidFill>
                    <a:srgbClr val="ffffff"/>
                  </a:solidFill>
                </a:uFill>
                <a:latin typeface="宋体"/>
                <a:ea typeface="宋体"/>
              </a:rPr>
              <a:t>模块的网络训练结果会比加</a:t>
            </a:r>
            <a:r>
              <a:rPr b="1" lang="en-US" sz="1800" spc="-1" strike="noStrike">
                <a:solidFill>
                  <a:srgbClr val="ffffff"/>
                </a:solidFill>
                <a:uFill>
                  <a:solidFill>
                    <a:srgbClr val="ffffff"/>
                  </a:solidFill>
                </a:uFill>
                <a:latin typeface="宋体"/>
                <a:ea typeface="宋体"/>
              </a:rPr>
              <a:t>STN</a:t>
            </a:r>
            <a:r>
              <a:rPr b="1" lang="en-US" sz="1800" spc="-1" strike="noStrike">
                <a:solidFill>
                  <a:srgbClr val="ffffff"/>
                </a:solidFill>
                <a:uFill>
                  <a:solidFill>
                    <a:srgbClr val="ffffff"/>
                  </a:solidFill>
                </a:uFill>
                <a:latin typeface="宋体"/>
                <a:ea typeface="宋体"/>
              </a:rPr>
              <a:t>模块的网络的训练结果要好。</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40" dur="indefinite" restart="never" nodeType="tmRoot">
          <p:childTnLst>
            <p:seq>
              <p:cTn id="141"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图片 8" descr=""/>
          <p:cNvPicPr/>
          <p:nvPr/>
        </p:nvPicPr>
        <p:blipFill>
          <a:blip r:embed="rId1"/>
          <a:stretch/>
        </p:blipFill>
        <p:spPr>
          <a:xfrm rot="18877200">
            <a:off x="-1215360" y="775800"/>
            <a:ext cx="3443400" cy="3443400"/>
          </a:xfrm>
          <a:prstGeom prst="rect">
            <a:avLst/>
          </a:prstGeom>
          <a:ln>
            <a:noFill/>
          </a:ln>
        </p:spPr>
      </p:pic>
      <p:pic>
        <p:nvPicPr>
          <p:cNvPr id="229" name="图片 13" descr=""/>
          <p:cNvPicPr/>
          <p:nvPr/>
        </p:nvPicPr>
        <p:blipFill>
          <a:blip r:embed="rId2"/>
          <a:stretch/>
        </p:blipFill>
        <p:spPr>
          <a:xfrm rot="8109600">
            <a:off x="6901560" y="1954800"/>
            <a:ext cx="3443400" cy="3443400"/>
          </a:xfrm>
          <a:prstGeom prst="rect">
            <a:avLst/>
          </a:prstGeom>
          <a:ln>
            <a:noFill/>
          </a:ln>
        </p:spPr>
      </p:pic>
      <p:sp>
        <p:nvSpPr>
          <p:cNvPr id="230" name="CustomShape 1"/>
          <p:cNvSpPr/>
          <p:nvPr/>
        </p:nvSpPr>
        <p:spPr>
          <a:xfrm>
            <a:off x="2213640" y="677880"/>
            <a:ext cx="2758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训练中的小意外</a:t>
            </a:r>
            <a:endParaRPr b="0" lang="en-US" sz="1800" spc="-1" strike="noStrike">
              <a:solidFill>
                <a:srgbClr val="000000"/>
              </a:solidFill>
              <a:uFill>
                <a:solidFill>
                  <a:srgbClr val="ffffff"/>
                </a:solidFill>
              </a:uFill>
              <a:latin typeface="Arial"/>
            </a:endParaRPr>
          </a:p>
        </p:txBody>
      </p:sp>
      <p:sp>
        <p:nvSpPr>
          <p:cNvPr id="231" name="CustomShape 2"/>
          <p:cNvSpPr/>
          <p:nvPr/>
        </p:nvSpPr>
        <p:spPr>
          <a:xfrm>
            <a:off x="959760" y="528840"/>
            <a:ext cx="798840" cy="141012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4340" spc="-1" strike="noStrike">
                <a:solidFill>
                  <a:srgbClr val="ffffff"/>
                </a:solidFill>
                <a:uFill>
                  <a:solidFill>
                    <a:srgbClr val="ffffff"/>
                  </a:solidFill>
                </a:uFill>
                <a:latin typeface="Impact"/>
              </a:rPr>
              <a:t>4.1</a:t>
            </a:r>
            <a:endParaRPr b="0" lang="en-US" sz="1800" spc="-1" strike="noStrike">
              <a:solidFill>
                <a:srgbClr val="000000"/>
              </a:solidFill>
              <a:uFill>
                <a:solidFill>
                  <a:srgbClr val="ffffff"/>
                </a:solidFill>
              </a:uFill>
              <a:latin typeface="Arial"/>
            </a:endParaRPr>
          </a:p>
        </p:txBody>
      </p:sp>
      <p:sp>
        <p:nvSpPr>
          <p:cNvPr id="232" name="CustomShape 3"/>
          <p:cNvSpPr/>
          <p:nvPr/>
        </p:nvSpPr>
        <p:spPr>
          <a:xfrm>
            <a:off x="3004560" y="6160320"/>
            <a:ext cx="2342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MNIST+STN+val_acc</a:t>
            </a:r>
            <a:endParaRPr b="0" lang="en-US" sz="1800" spc="-1" strike="noStrike">
              <a:solidFill>
                <a:srgbClr val="000000"/>
              </a:solidFill>
              <a:uFill>
                <a:solidFill>
                  <a:srgbClr val="ffffff"/>
                </a:solidFill>
              </a:uFill>
              <a:latin typeface="Arial"/>
            </a:endParaRPr>
          </a:p>
        </p:txBody>
      </p:sp>
      <p:sp>
        <p:nvSpPr>
          <p:cNvPr id="233" name="CustomShape 4"/>
          <p:cNvSpPr/>
          <p:nvPr/>
        </p:nvSpPr>
        <p:spPr>
          <a:xfrm>
            <a:off x="1236600" y="1508760"/>
            <a:ext cx="1324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数据集原图</a:t>
            </a:r>
            <a:endParaRPr b="0" lang="en-US" sz="1800" spc="-1" strike="noStrike">
              <a:solidFill>
                <a:srgbClr val="000000"/>
              </a:solidFill>
              <a:uFill>
                <a:solidFill>
                  <a:srgbClr val="ffffff"/>
                </a:solidFill>
              </a:uFill>
              <a:latin typeface="Arial"/>
            </a:endParaRPr>
          </a:p>
        </p:txBody>
      </p:sp>
      <p:sp>
        <p:nvSpPr>
          <p:cNvPr id="234" name="CustomShape 5"/>
          <p:cNvSpPr/>
          <p:nvPr/>
        </p:nvSpPr>
        <p:spPr>
          <a:xfrm>
            <a:off x="3358440" y="1508760"/>
            <a:ext cx="2009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输入到神经网络中</a:t>
            </a:r>
            <a:endParaRPr b="0" lang="en-US" sz="1800" spc="-1" strike="noStrike">
              <a:solidFill>
                <a:srgbClr val="000000"/>
              </a:solidFill>
              <a:uFill>
                <a:solidFill>
                  <a:srgbClr val="ffffff"/>
                </a:solidFill>
              </a:uFill>
              <a:latin typeface="Arial"/>
            </a:endParaRPr>
          </a:p>
        </p:txBody>
      </p:sp>
      <p:sp>
        <p:nvSpPr>
          <p:cNvPr id="235" name="CustomShape 6"/>
          <p:cNvSpPr/>
          <p:nvPr/>
        </p:nvSpPr>
        <p:spPr>
          <a:xfrm>
            <a:off x="5538600" y="1881720"/>
            <a:ext cx="2770920" cy="28976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pic>
        <p:nvPicPr>
          <p:cNvPr id="236" name="图片 10" descr=""/>
          <p:cNvPicPr/>
          <p:nvPr/>
        </p:nvPicPr>
        <p:blipFill>
          <a:blip r:embed="rId3"/>
          <a:stretch/>
        </p:blipFill>
        <p:spPr>
          <a:xfrm>
            <a:off x="817920" y="1963440"/>
            <a:ext cx="2529720" cy="1295280"/>
          </a:xfrm>
          <a:prstGeom prst="rect">
            <a:avLst/>
          </a:prstGeom>
          <a:ln>
            <a:noFill/>
          </a:ln>
        </p:spPr>
      </p:pic>
      <p:pic>
        <p:nvPicPr>
          <p:cNvPr id="237" name="图片 12" descr=""/>
          <p:cNvPicPr/>
          <p:nvPr/>
        </p:nvPicPr>
        <p:blipFill>
          <a:blip r:embed="rId4"/>
          <a:stretch/>
        </p:blipFill>
        <p:spPr>
          <a:xfrm>
            <a:off x="817920" y="3428640"/>
            <a:ext cx="2529720" cy="1146240"/>
          </a:xfrm>
          <a:prstGeom prst="rect">
            <a:avLst/>
          </a:prstGeom>
          <a:ln>
            <a:noFill/>
          </a:ln>
        </p:spPr>
      </p:pic>
      <p:pic>
        <p:nvPicPr>
          <p:cNvPr id="238" name="图片 17" descr=""/>
          <p:cNvPicPr/>
          <p:nvPr/>
        </p:nvPicPr>
        <p:blipFill>
          <a:blip r:embed="rId5"/>
          <a:stretch/>
        </p:blipFill>
        <p:spPr>
          <a:xfrm>
            <a:off x="817920" y="4779720"/>
            <a:ext cx="2529720" cy="873000"/>
          </a:xfrm>
          <a:prstGeom prst="rect">
            <a:avLst/>
          </a:prstGeom>
          <a:ln>
            <a:noFill/>
          </a:ln>
        </p:spPr>
      </p:pic>
      <p:pic>
        <p:nvPicPr>
          <p:cNvPr id="239" name="图片 19" descr=""/>
          <p:cNvPicPr/>
          <p:nvPr/>
        </p:nvPicPr>
        <p:blipFill>
          <a:blip r:embed="rId6"/>
          <a:stretch/>
        </p:blipFill>
        <p:spPr>
          <a:xfrm>
            <a:off x="3939480" y="1963440"/>
            <a:ext cx="1096920" cy="1036080"/>
          </a:xfrm>
          <a:prstGeom prst="rect">
            <a:avLst/>
          </a:prstGeom>
          <a:ln>
            <a:noFill/>
          </a:ln>
        </p:spPr>
      </p:pic>
      <p:pic>
        <p:nvPicPr>
          <p:cNvPr id="240" name="图片 20" descr=""/>
          <p:cNvPicPr/>
          <p:nvPr/>
        </p:nvPicPr>
        <p:blipFill>
          <a:blip r:embed="rId7"/>
          <a:stretch/>
        </p:blipFill>
        <p:spPr>
          <a:xfrm>
            <a:off x="3939480" y="3410640"/>
            <a:ext cx="1119960" cy="1036080"/>
          </a:xfrm>
          <a:prstGeom prst="rect">
            <a:avLst/>
          </a:prstGeom>
          <a:ln>
            <a:noFill/>
          </a:ln>
        </p:spPr>
      </p:pic>
      <p:pic>
        <p:nvPicPr>
          <p:cNvPr id="241" name="图片 22" descr=""/>
          <p:cNvPicPr/>
          <p:nvPr/>
        </p:nvPicPr>
        <p:blipFill>
          <a:blip r:embed="rId8"/>
          <a:stretch/>
        </p:blipFill>
        <p:spPr>
          <a:xfrm>
            <a:off x="3942720" y="4779720"/>
            <a:ext cx="1116720" cy="1041480"/>
          </a:xfrm>
          <a:prstGeom prst="rect">
            <a:avLst/>
          </a:prstGeom>
          <a:ln>
            <a:noFill/>
          </a:ln>
        </p:spPr>
      </p:pic>
      <p:sp>
        <p:nvSpPr>
          <p:cNvPr id="242" name="CustomShape 7"/>
          <p:cNvSpPr/>
          <p:nvPr/>
        </p:nvSpPr>
        <p:spPr>
          <a:xfrm>
            <a:off x="5662440" y="2037960"/>
            <a:ext cx="2664720" cy="2284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fffff"/>
                </a:solidFill>
                <a:uFill>
                  <a:solidFill>
                    <a:srgbClr val="ffffff"/>
                  </a:solidFill>
                </a:uFill>
                <a:latin typeface="宋体"/>
                <a:ea typeface="宋体"/>
              </a:rPr>
              <a:t>在</a:t>
            </a:r>
            <a:r>
              <a:rPr b="1" lang="en-US" sz="1800" spc="-1" strike="noStrike">
                <a:solidFill>
                  <a:srgbClr val="ffffff"/>
                </a:solidFill>
                <a:uFill>
                  <a:solidFill>
                    <a:srgbClr val="ffffff"/>
                  </a:solidFill>
                </a:uFill>
                <a:latin typeface="宋体"/>
                <a:ea typeface="宋体"/>
              </a:rPr>
              <a:t>SVHN</a:t>
            </a:r>
            <a:r>
              <a:rPr b="1" lang="en-US" sz="1800" spc="-1" strike="noStrike">
                <a:solidFill>
                  <a:srgbClr val="ffffff"/>
                </a:solidFill>
                <a:uFill>
                  <a:solidFill>
                    <a:srgbClr val="ffffff"/>
                  </a:solidFill>
                </a:uFill>
                <a:latin typeface="宋体"/>
                <a:ea typeface="宋体"/>
              </a:rPr>
              <a:t>数据集中有每张图片上每个数字的定位点，由于每张图片的尺寸不同，原始图片输入到神经网络时会自动根据每个数字的定位点提取出数字的图片，不需要</a:t>
            </a:r>
            <a:r>
              <a:rPr b="1" lang="en-US" sz="1800" spc="-1" strike="noStrike">
                <a:solidFill>
                  <a:srgbClr val="ffffff"/>
                </a:solidFill>
                <a:uFill>
                  <a:solidFill>
                    <a:srgbClr val="ffffff"/>
                  </a:solidFill>
                </a:uFill>
                <a:latin typeface="宋体"/>
                <a:ea typeface="宋体"/>
              </a:rPr>
              <a:t>STN</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42" dur="indefinite" restart="never" nodeType="tmRoot">
          <p:childTnLst>
            <p:seq>
              <p:cTn id="143"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图片 8" descr=""/>
          <p:cNvPicPr/>
          <p:nvPr/>
        </p:nvPicPr>
        <p:blipFill>
          <a:blip r:embed="rId1"/>
          <a:stretch/>
        </p:blipFill>
        <p:spPr>
          <a:xfrm rot="18877200">
            <a:off x="-1215360" y="775800"/>
            <a:ext cx="3443400" cy="3443400"/>
          </a:xfrm>
          <a:prstGeom prst="rect">
            <a:avLst/>
          </a:prstGeom>
          <a:ln>
            <a:noFill/>
          </a:ln>
        </p:spPr>
      </p:pic>
      <p:pic>
        <p:nvPicPr>
          <p:cNvPr id="244" name="图片 13" descr=""/>
          <p:cNvPicPr/>
          <p:nvPr/>
        </p:nvPicPr>
        <p:blipFill>
          <a:blip r:embed="rId2"/>
          <a:stretch/>
        </p:blipFill>
        <p:spPr>
          <a:xfrm rot="8109600">
            <a:off x="6901560" y="1954800"/>
            <a:ext cx="3443400" cy="3443400"/>
          </a:xfrm>
          <a:prstGeom prst="rect">
            <a:avLst/>
          </a:prstGeom>
          <a:ln>
            <a:noFill/>
          </a:ln>
        </p:spPr>
      </p:pic>
      <p:sp>
        <p:nvSpPr>
          <p:cNvPr id="245"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再接再厉</a:t>
            </a:r>
            <a:endParaRPr b="0" lang="en-US" sz="1800" spc="-1" strike="noStrike">
              <a:solidFill>
                <a:srgbClr val="000000"/>
              </a:solidFill>
              <a:uFill>
                <a:solidFill>
                  <a:srgbClr val="ffffff"/>
                </a:solidFill>
              </a:uFill>
              <a:latin typeface="Arial"/>
            </a:endParaRPr>
          </a:p>
        </p:txBody>
      </p:sp>
      <p:sp>
        <p:nvSpPr>
          <p:cNvPr id="246" name="CustomShape 2"/>
          <p:cNvSpPr/>
          <p:nvPr/>
        </p:nvSpPr>
        <p:spPr>
          <a:xfrm>
            <a:off x="9104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4.2</a:t>
            </a:r>
            <a:endParaRPr b="0" lang="en-US" sz="1800" spc="-1" strike="noStrike">
              <a:solidFill>
                <a:srgbClr val="000000"/>
              </a:solidFill>
              <a:uFill>
                <a:solidFill>
                  <a:srgbClr val="ffffff"/>
                </a:solidFill>
              </a:uFill>
              <a:latin typeface="Arial"/>
            </a:endParaRPr>
          </a:p>
        </p:txBody>
      </p:sp>
      <p:sp>
        <p:nvSpPr>
          <p:cNvPr id="247" name="CustomShape 3"/>
          <p:cNvSpPr/>
          <p:nvPr/>
        </p:nvSpPr>
        <p:spPr>
          <a:xfrm>
            <a:off x="2385720" y="942480"/>
            <a:ext cx="4833360" cy="14619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采用</a:t>
            </a: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手写体数字数据集的变形，在原有基础上加入了噪声，并且图像像素为</a:t>
            </a:r>
            <a:r>
              <a:rPr b="0" lang="en-US" sz="1800" spc="-1" strike="noStrike">
                <a:solidFill>
                  <a:srgbClr val="000000"/>
                </a:solidFill>
                <a:uFill>
                  <a:solidFill>
                    <a:srgbClr val="ffffff"/>
                  </a:solidFill>
                </a:uFill>
                <a:latin typeface="Calibri"/>
              </a:rPr>
              <a:t>60*60</a:t>
            </a:r>
            <a:r>
              <a:rPr b="0" lang="en-US" sz="1800" spc="-1" strike="noStrike">
                <a:solidFill>
                  <a:srgbClr val="000000"/>
                </a:solidFill>
                <a:uFill>
                  <a:solidFill>
                    <a:srgbClr val="ffffff"/>
                  </a:solidFill>
                </a:uFill>
                <a:latin typeface="Calibri"/>
              </a:rPr>
              <a:t>，重新训练两个模型进行比对</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48" name="图片 9" descr=""/>
          <p:cNvPicPr/>
          <p:nvPr/>
        </p:nvPicPr>
        <p:blipFill>
          <a:blip r:embed="rId3"/>
          <a:stretch/>
        </p:blipFill>
        <p:spPr>
          <a:xfrm>
            <a:off x="1756440" y="2280240"/>
            <a:ext cx="5159520" cy="3858480"/>
          </a:xfrm>
          <a:prstGeom prst="rect">
            <a:avLst/>
          </a:prstGeom>
          <a:ln>
            <a:noFill/>
          </a:ln>
        </p:spPr>
      </p:pic>
    </p:spTree>
  </p:cSld>
  <p:transition spd="slow">
    <p:random/>
  </p:transition>
  <p:timing>
    <p:tnLst>
      <p:par>
        <p:cTn id="144" dur="indefinite" restart="never" nodeType="tmRoot">
          <p:childTnLst>
            <p:seq>
              <p:cTn id="145"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图片 8" descr=""/>
          <p:cNvPicPr/>
          <p:nvPr/>
        </p:nvPicPr>
        <p:blipFill>
          <a:blip r:embed="rId1"/>
          <a:stretch/>
        </p:blipFill>
        <p:spPr>
          <a:xfrm rot="18877200">
            <a:off x="-1215360" y="775800"/>
            <a:ext cx="3443400" cy="3443400"/>
          </a:xfrm>
          <a:prstGeom prst="rect">
            <a:avLst/>
          </a:prstGeom>
          <a:ln>
            <a:noFill/>
          </a:ln>
        </p:spPr>
      </p:pic>
      <p:pic>
        <p:nvPicPr>
          <p:cNvPr id="90" name="图片 13" descr=""/>
          <p:cNvPicPr/>
          <p:nvPr/>
        </p:nvPicPr>
        <p:blipFill>
          <a:blip r:embed="rId2"/>
          <a:stretch/>
        </p:blipFill>
        <p:spPr>
          <a:xfrm rot="8109600">
            <a:off x="6901560" y="1954800"/>
            <a:ext cx="3443400" cy="3443400"/>
          </a:xfrm>
          <a:prstGeom prst="rect">
            <a:avLst/>
          </a:prstGeom>
          <a:ln>
            <a:noFill/>
          </a:ln>
        </p:spPr>
      </p:pic>
      <p:sp>
        <p:nvSpPr>
          <p:cNvPr id="91" name="CustomShape 1"/>
          <p:cNvSpPr/>
          <p:nvPr/>
        </p:nvSpPr>
        <p:spPr>
          <a:xfrm>
            <a:off x="1410840" y="1978200"/>
            <a:ext cx="6226560" cy="22946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92" name="CustomShape 2"/>
          <p:cNvSpPr/>
          <p:nvPr/>
        </p:nvSpPr>
        <p:spPr>
          <a:xfrm>
            <a:off x="1526760" y="2121480"/>
            <a:ext cx="5994720" cy="176688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uFill>
                  <a:solidFill>
                    <a:srgbClr val="ffffff"/>
                  </a:solidFill>
                </a:uFill>
                <a:latin typeface="宋体"/>
                <a:ea typeface="宋体"/>
              </a:rPr>
              <a:t>郑晓鹏：模型构建、调参</a:t>
            </a:r>
            <a:endParaRPr b="0" lang="en-US" sz="1800" spc="-1" strike="noStrike">
              <a:solidFill>
                <a:srgbClr val="000000"/>
              </a:solidFill>
              <a:uFill>
                <a:solidFill>
                  <a:srgbClr val="ffffff"/>
                </a:solidFill>
              </a:uFill>
              <a:latin typeface="Arial"/>
            </a:endParaRPr>
          </a:p>
          <a:p>
            <a:pPr>
              <a:lnSpc>
                <a:spcPct val="150000"/>
              </a:lnSpc>
            </a:pPr>
            <a:r>
              <a:rPr b="1" lang="en-US" sz="2000" spc="-1" strike="noStrike">
                <a:solidFill>
                  <a:srgbClr val="ffffff"/>
                </a:solidFill>
                <a:uFill>
                  <a:solidFill>
                    <a:srgbClr val="ffffff"/>
                  </a:solidFill>
                </a:uFill>
                <a:latin typeface="宋体"/>
                <a:ea typeface="宋体"/>
              </a:rPr>
              <a:t>温钊迪：模型构建、调参</a:t>
            </a:r>
            <a:endParaRPr b="0" lang="en-US" sz="1800" spc="-1" strike="noStrike">
              <a:solidFill>
                <a:srgbClr val="000000"/>
              </a:solidFill>
              <a:uFill>
                <a:solidFill>
                  <a:srgbClr val="ffffff"/>
                </a:solidFill>
              </a:uFill>
              <a:latin typeface="Arial"/>
            </a:endParaRPr>
          </a:p>
          <a:p>
            <a:pPr>
              <a:lnSpc>
                <a:spcPct val="150000"/>
              </a:lnSpc>
            </a:pPr>
            <a:r>
              <a:rPr b="1" lang="en-US" sz="2000" spc="-1" strike="noStrike">
                <a:solidFill>
                  <a:srgbClr val="ffffff"/>
                </a:solidFill>
                <a:uFill>
                  <a:solidFill>
                    <a:srgbClr val="ffffff"/>
                  </a:solidFill>
                </a:uFill>
                <a:latin typeface="宋体"/>
                <a:ea typeface="宋体"/>
              </a:rPr>
              <a:t>罗晓峰：论文阅读、文献收集、文档编写</a:t>
            </a:r>
            <a:endParaRPr b="0" lang="en-US" sz="1800" spc="-1" strike="noStrike">
              <a:solidFill>
                <a:srgbClr val="000000"/>
              </a:solidFill>
              <a:uFill>
                <a:solidFill>
                  <a:srgbClr val="ffffff"/>
                </a:solidFill>
              </a:uFill>
              <a:latin typeface="Arial"/>
            </a:endParaRPr>
          </a:p>
          <a:p>
            <a:pPr>
              <a:lnSpc>
                <a:spcPct val="150000"/>
              </a:lnSpc>
            </a:pPr>
            <a:r>
              <a:rPr b="1" lang="en-US" sz="2000" spc="-1" strike="noStrike">
                <a:solidFill>
                  <a:srgbClr val="ffffff"/>
                </a:solidFill>
                <a:uFill>
                  <a:solidFill>
                    <a:srgbClr val="ffffff"/>
                  </a:solidFill>
                </a:uFill>
                <a:latin typeface="宋体"/>
                <a:ea typeface="宋体"/>
              </a:rPr>
              <a:t>陈栋：</a:t>
            </a:r>
            <a:r>
              <a:rPr b="1" lang="en-US" sz="2000" spc="-1" strike="noStrike">
                <a:solidFill>
                  <a:srgbClr val="ffffff"/>
                </a:solidFill>
                <a:uFill>
                  <a:solidFill>
                    <a:srgbClr val="ffffff"/>
                  </a:solidFill>
                </a:uFill>
                <a:latin typeface="宋体"/>
                <a:ea typeface="宋体"/>
              </a:rPr>
              <a:t>PPT</a:t>
            </a:r>
            <a:r>
              <a:rPr b="1" lang="en-US" sz="2000" spc="-1" strike="noStrike">
                <a:solidFill>
                  <a:srgbClr val="ffffff"/>
                </a:solidFill>
                <a:uFill>
                  <a:solidFill>
                    <a:srgbClr val="ffffff"/>
                  </a:solidFill>
                </a:uFill>
                <a:latin typeface="宋体"/>
                <a:ea typeface="宋体"/>
              </a:rPr>
              <a:t>制作、文献收集、文档编写</a:t>
            </a:r>
            <a:endParaRPr b="0" lang="en-US" sz="1800" spc="-1" strike="noStrike">
              <a:solidFill>
                <a:srgbClr val="000000"/>
              </a:solidFill>
              <a:uFill>
                <a:solidFill>
                  <a:srgbClr val="ffffff"/>
                </a:solidFill>
              </a:uFill>
              <a:latin typeface="Arial"/>
            </a:endParaRPr>
          </a:p>
        </p:txBody>
      </p:sp>
      <p:sp>
        <p:nvSpPr>
          <p:cNvPr id="93" name="CustomShape 3"/>
          <p:cNvSpPr/>
          <p:nvPr/>
        </p:nvSpPr>
        <p:spPr>
          <a:xfrm>
            <a:off x="165420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分工</a:t>
            </a:r>
            <a:endParaRPr b="0" lang="en-US" sz="1800" spc="-1" strike="noStrike">
              <a:solidFill>
                <a:srgbClr val="000000"/>
              </a:solidFill>
              <a:uFill>
                <a:solidFill>
                  <a:srgbClr val="ffffff"/>
                </a:solidFill>
              </a:uFill>
              <a:latin typeface="Arial"/>
            </a:endParaRPr>
          </a:p>
        </p:txBody>
      </p:sp>
      <p:sp>
        <p:nvSpPr>
          <p:cNvPr id="94" name="CustomShape 4"/>
          <p:cNvSpPr/>
          <p:nvPr/>
        </p:nvSpPr>
        <p:spPr>
          <a:xfrm>
            <a:off x="958680" y="528840"/>
            <a:ext cx="4845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0</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1"/>
                                        </p:tgtEl>
                                        <p:attrNameLst>
                                          <p:attrName>style.visibility</p:attrName>
                                        </p:attrNameLst>
                                      </p:cBhvr>
                                      <p:to>
                                        <p:strVal val="visible"/>
                                      </p:to>
                                    </p:set>
                                    <p:animEffect filter="fade" transition="in">
                                      <p:cBhvr additive="repl">
                                        <p:cTn id="14"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图片 8" descr=""/>
          <p:cNvPicPr/>
          <p:nvPr/>
        </p:nvPicPr>
        <p:blipFill>
          <a:blip r:embed="rId1"/>
          <a:stretch/>
        </p:blipFill>
        <p:spPr>
          <a:xfrm rot="18877200">
            <a:off x="-1215360" y="775800"/>
            <a:ext cx="3443400" cy="3443400"/>
          </a:xfrm>
          <a:prstGeom prst="rect">
            <a:avLst/>
          </a:prstGeom>
          <a:ln>
            <a:noFill/>
          </a:ln>
        </p:spPr>
      </p:pic>
      <p:pic>
        <p:nvPicPr>
          <p:cNvPr id="250" name="图片 13" descr=""/>
          <p:cNvPicPr/>
          <p:nvPr/>
        </p:nvPicPr>
        <p:blipFill>
          <a:blip r:embed="rId2"/>
          <a:stretch/>
        </p:blipFill>
        <p:spPr>
          <a:xfrm rot="8109600">
            <a:off x="6901560" y="1954800"/>
            <a:ext cx="3443400" cy="3443400"/>
          </a:xfrm>
          <a:prstGeom prst="rect">
            <a:avLst/>
          </a:prstGeom>
          <a:ln>
            <a:noFill/>
          </a:ln>
        </p:spPr>
      </p:pic>
      <p:sp>
        <p:nvSpPr>
          <p:cNvPr id="251"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训练过程</a:t>
            </a:r>
            <a:endParaRPr b="0" lang="en-US" sz="1800" spc="-1" strike="noStrike">
              <a:solidFill>
                <a:srgbClr val="000000"/>
              </a:solidFill>
              <a:uFill>
                <a:solidFill>
                  <a:srgbClr val="ffffff"/>
                </a:solidFill>
              </a:uFill>
              <a:latin typeface="Arial"/>
            </a:endParaRPr>
          </a:p>
        </p:txBody>
      </p:sp>
      <p:sp>
        <p:nvSpPr>
          <p:cNvPr id="252" name="CustomShape 2"/>
          <p:cNvSpPr/>
          <p:nvPr/>
        </p:nvSpPr>
        <p:spPr>
          <a:xfrm>
            <a:off x="9104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4.2</a:t>
            </a:r>
            <a:endParaRPr b="0" lang="en-US" sz="1800" spc="-1" strike="noStrike">
              <a:solidFill>
                <a:srgbClr val="000000"/>
              </a:solidFill>
              <a:uFill>
                <a:solidFill>
                  <a:srgbClr val="ffffff"/>
                </a:solidFill>
              </a:uFill>
              <a:latin typeface="Arial"/>
            </a:endParaRPr>
          </a:p>
        </p:txBody>
      </p:sp>
      <p:sp>
        <p:nvSpPr>
          <p:cNvPr id="253" name="CustomShape 3"/>
          <p:cNvSpPr/>
          <p:nvPr/>
        </p:nvSpPr>
        <p:spPr>
          <a:xfrm>
            <a:off x="1159200" y="1385280"/>
            <a:ext cx="653328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有</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 </a:t>
            </a:r>
            <a:r>
              <a:rPr b="0" lang="en-US" sz="1800" spc="-1" strike="noStrike">
                <a:solidFill>
                  <a:srgbClr val="000000"/>
                </a:solidFill>
                <a:uFill>
                  <a:solidFill>
                    <a:srgbClr val="ffffff"/>
                  </a:solidFill>
                </a:uFill>
                <a:latin typeface="Calibri"/>
              </a:rPr>
              <a:t>与无</a:t>
            </a:r>
            <a:r>
              <a:rPr b="0" lang="en-US" sz="1800" spc="-1" strike="noStrike">
                <a:solidFill>
                  <a:srgbClr val="000000"/>
                </a:solidFill>
                <a:uFill>
                  <a:solidFill>
                    <a:srgbClr val="ffffff"/>
                  </a:solidFill>
                </a:uFill>
                <a:latin typeface="Calibri"/>
              </a:rPr>
              <a:t>STN </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a:t>
            </a:r>
            <a:r>
              <a:rPr b="0" lang="en-US" sz="1800" spc="-1" strike="noStrike">
                <a:solidFill>
                  <a:srgbClr val="000000"/>
                </a:solidFill>
                <a:uFill>
                  <a:solidFill>
                    <a:srgbClr val="ffffff"/>
                  </a:solidFill>
                </a:uFill>
                <a:latin typeface="Calibri"/>
              </a:rPr>
              <a:t>利用数据集</a:t>
            </a: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进行训练</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关于</a:t>
            </a:r>
            <a:r>
              <a:rPr b="0" lang="en-US" sz="1800" spc="-1" strike="noStrike">
                <a:solidFill>
                  <a:srgbClr val="000000"/>
                </a:solidFill>
                <a:uFill>
                  <a:solidFill>
                    <a:srgbClr val="ffffff"/>
                  </a:solidFill>
                </a:uFill>
                <a:latin typeface="Calibri"/>
              </a:rPr>
              <a:t>acc</a:t>
            </a:r>
            <a:r>
              <a:rPr b="0" lang="en-US" sz="1800" spc="-1" strike="noStrike">
                <a:solidFill>
                  <a:srgbClr val="000000"/>
                </a:solidFill>
                <a:uFill>
                  <a:solidFill>
                    <a:srgbClr val="ffffff"/>
                  </a:solidFill>
                </a:uFill>
                <a:latin typeface="Calibri"/>
              </a:rPr>
              <a:t>的变化如下：</a:t>
            </a:r>
            <a:endParaRPr b="0" lang="en-US" sz="1800" spc="-1" strike="noStrike">
              <a:solidFill>
                <a:srgbClr val="000000"/>
              </a:solidFill>
              <a:uFill>
                <a:solidFill>
                  <a:srgbClr val="ffffff"/>
                </a:solidFill>
              </a:uFill>
              <a:latin typeface="Arial"/>
            </a:endParaRPr>
          </a:p>
        </p:txBody>
      </p:sp>
      <p:sp>
        <p:nvSpPr>
          <p:cNvPr id="254" name="CustomShape 4"/>
          <p:cNvSpPr/>
          <p:nvPr/>
        </p:nvSpPr>
        <p:spPr>
          <a:xfrm>
            <a:off x="3146760" y="3836160"/>
            <a:ext cx="2244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非</a:t>
            </a:r>
            <a:r>
              <a:rPr b="0" lang="en-US" sz="1800" spc="-1" strike="noStrike">
                <a:solidFill>
                  <a:srgbClr val="000000"/>
                </a:solidFill>
                <a:uFill>
                  <a:solidFill>
                    <a:srgbClr val="ffffff"/>
                  </a:solidFill>
                </a:uFill>
                <a:latin typeface="Calibri"/>
              </a:rPr>
              <a:t>STN+acc</a:t>
            </a:r>
            <a:endParaRPr b="0" lang="en-US" sz="1800" spc="-1" strike="noStrike">
              <a:solidFill>
                <a:srgbClr val="000000"/>
              </a:solidFill>
              <a:uFill>
                <a:solidFill>
                  <a:srgbClr val="ffffff"/>
                </a:solidFill>
              </a:uFill>
              <a:latin typeface="Arial"/>
            </a:endParaRPr>
          </a:p>
        </p:txBody>
      </p:sp>
      <p:sp>
        <p:nvSpPr>
          <p:cNvPr id="255" name="CustomShape 5"/>
          <p:cNvSpPr/>
          <p:nvPr/>
        </p:nvSpPr>
        <p:spPr>
          <a:xfrm>
            <a:off x="3341520" y="6125400"/>
            <a:ext cx="1906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MNIST+STN+acc</a:t>
            </a:r>
            <a:endParaRPr b="0" lang="en-US" sz="1800" spc="-1" strike="noStrike">
              <a:solidFill>
                <a:srgbClr val="000000"/>
              </a:solidFill>
              <a:uFill>
                <a:solidFill>
                  <a:srgbClr val="ffffff"/>
                </a:solidFill>
              </a:uFill>
              <a:latin typeface="Arial"/>
            </a:endParaRPr>
          </a:p>
        </p:txBody>
      </p:sp>
      <p:pic>
        <p:nvPicPr>
          <p:cNvPr id="256" name="图片 6" descr=""/>
          <p:cNvPicPr/>
          <p:nvPr/>
        </p:nvPicPr>
        <p:blipFill>
          <a:blip r:embed="rId3"/>
          <a:stretch/>
        </p:blipFill>
        <p:spPr>
          <a:xfrm>
            <a:off x="2443680" y="2062080"/>
            <a:ext cx="3650400" cy="1725120"/>
          </a:xfrm>
          <a:prstGeom prst="rect">
            <a:avLst/>
          </a:prstGeom>
          <a:ln>
            <a:noFill/>
          </a:ln>
        </p:spPr>
      </p:pic>
      <p:pic>
        <p:nvPicPr>
          <p:cNvPr id="257" name="图片 7" descr=""/>
          <p:cNvPicPr/>
          <p:nvPr/>
        </p:nvPicPr>
        <p:blipFill>
          <a:blip r:embed="rId4"/>
          <a:stretch/>
        </p:blipFill>
        <p:spPr>
          <a:xfrm>
            <a:off x="2443680" y="4252680"/>
            <a:ext cx="3650400" cy="1812600"/>
          </a:xfrm>
          <a:prstGeom prst="rect">
            <a:avLst/>
          </a:prstGeom>
          <a:ln>
            <a:noFill/>
          </a:ln>
        </p:spPr>
      </p:pic>
      <p:sp>
        <p:nvSpPr>
          <p:cNvPr id="258" name="CustomShape 6"/>
          <p:cNvSpPr/>
          <p:nvPr/>
        </p:nvSpPr>
        <p:spPr>
          <a:xfrm>
            <a:off x="5836320" y="4397760"/>
            <a:ext cx="876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0.9990</a:t>
            </a:r>
            <a:endParaRPr b="0" lang="en-US" sz="1800" spc="-1" strike="noStrike">
              <a:solidFill>
                <a:srgbClr val="000000"/>
              </a:solidFill>
              <a:uFill>
                <a:solidFill>
                  <a:srgbClr val="ffffff"/>
                </a:solidFill>
              </a:uFill>
              <a:latin typeface="Arial"/>
            </a:endParaRPr>
          </a:p>
        </p:txBody>
      </p:sp>
      <p:sp>
        <p:nvSpPr>
          <p:cNvPr id="259" name="CustomShape 7"/>
          <p:cNvSpPr/>
          <p:nvPr/>
        </p:nvSpPr>
        <p:spPr>
          <a:xfrm>
            <a:off x="5836320" y="2109240"/>
            <a:ext cx="876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0.9994</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46" dur="indefinite" restart="never" nodeType="tmRoot">
          <p:childTnLst>
            <p:seq>
              <p:cTn id="147"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图片 8" descr=""/>
          <p:cNvPicPr/>
          <p:nvPr/>
        </p:nvPicPr>
        <p:blipFill>
          <a:blip r:embed="rId1"/>
          <a:stretch/>
        </p:blipFill>
        <p:spPr>
          <a:xfrm rot="18877200">
            <a:off x="-1215360" y="775800"/>
            <a:ext cx="3443400" cy="3443400"/>
          </a:xfrm>
          <a:prstGeom prst="rect">
            <a:avLst/>
          </a:prstGeom>
          <a:ln>
            <a:noFill/>
          </a:ln>
        </p:spPr>
      </p:pic>
      <p:pic>
        <p:nvPicPr>
          <p:cNvPr id="261" name="图片 13" descr=""/>
          <p:cNvPicPr/>
          <p:nvPr/>
        </p:nvPicPr>
        <p:blipFill>
          <a:blip r:embed="rId2"/>
          <a:stretch/>
        </p:blipFill>
        <p:spPr>
          <a:xfrm rot="8109600">
            <a:off x="6901560" y="1954800"/>
            <a:ext cx="3443400" cy="3443400"/>
          </a:xfrm>
          <a:prstGeom prst="rect">
            <a:avLst/>
          </a:prstGeom>
          <a:ln>
            <a:noFill/>
          </a:ln>
        </p:spPr>
      </p:pic>
      <p:sp>
        <p:nvSpPr>
          <p:cNvPr id="262"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训练过程</a:t>
            </a:r>
            <a:endParaRPr b="0" lang="en-US" sz="1800" spc="-1" strike="noStrike">
              <a:solidFill>
                <a:srgbClr val="000000"/>
              </a:solidFill>
              <a:uFill>
                <a:solidFill>
                  <a:srgbClr val="ffffff"/>
                </a:solidFill>
              </a:uFill>
              <a:latin typeface="Arial"/>
            </a:endParaRPr>
          </a:p>
        </p:txBody>
      </p:sp>
      <p:sp>
        <p:nvSpPr>
          <p:cNvPr id="263" name="CustomShape 2"/>
          <p:cNvSpPr/>
          <p:nvPr/>
        </p:nvSpPr>
        <p:spPr>
          <a:xfrm>
            <a:off x="9104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4.2</a:t>
            </a:r>
            <a:endParaRPr b="0" lang="en-US" sz="1800" spc="-1" strike="noStrike">
              <a:solidFill>
                <a:srgbClr val="000000"/>
              </a:solidFill>
              <a:uFill>
                <a:solidFill>
                  <a:srgbClr val="ffffff"/>
                </a:solidFill>
              </a:uFill>
              <a:latin typeface="Arial"/>
            </a:endParaRPr>
          </a:p>
        </p:txBody>
      </p:sp>
      <p:sp>
        <p:nvSpPr>
          <p:cNvPr id="264" name="CustomShape 3"/>
          <p:cNvSpPr/>
          <p:nvPr/>
        </p:nvSpPr>
        <p:spPr>
          <a:xfrm>
            <a:off x="1233720" y="1385280"/>
            <a:ext cx="653328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有</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 </a:t>
            </a:r>
            <a:r>
              <a:rPr b="0" lang="en-US" sz="1800" spc="-1" strike="noStrike">
                <a:solidFill>
                  <a:srgbClr val="000000"/>
                </a:solidFill>
                <a:uFill>
                  <a:solidFill>
                    <a:srgbClr val="ffffff"/>
                  </a:solidFill>
                </a:uFill>
                <a:latin typeface="Calibri"/>
              </a:rPr>
              <a:t>与无</a:t>
            </a:r>
            <a:r>
              <a:rPr b="0" lang="en-US" sz="1800" spc="-1" strike="noStrike">
                <a:solidFill>
                  <a:srgbClr val="000000"/>
                </a:solidFill>
                <a:uFill>
                  <a:solidFill>
                    <a:srgbClr val="ffffff"/>
                  </a:solidFill>
                </a:uFill>
                <a:latin typeface="Calibri"/>
              </a:rPr>
              <a:t>STN </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a:t>
            </a:r>
            <a:r>
              <a:rPr b="0" lang="en-US" sz="1800" spc="-1" strike="noStrike">
                <a:solidFill>
                  <a:srgbClr val="000000"/>
                </a:solidFill>
                <a:uFill>
                  <a:solidFill>
                    <a:srgbClr val="ffffff"/>
                  </a:solidFill>
                </a:uFill>
                <a:latin typeface="Calibri"/>
              </a:rPr>
              <a:t>利用数据集</a:t>
            </a: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进行训练</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关于</a:t>
            </a:r>
            <a:r>
              <a:rPr b="0" lang="en-US" sz="1800" spc="-1" strike="noStrike">
                <a:solidFill>
                  <a:srgbClr val="000000"/>
                </a:solidFill>
                <a:uFill>
                  <a:solidFill>
                    <a:srgbClr val="ffffff"/>
                  </a:solidFill>
                </a:uFill>
                <a:latin typeface="Calibri"/>
              </a:rPr>
              <a:t>Val_acc</a:t>
            </a:r>
            <a:r>
              <a:rPr b="0" lang="en-US" sz="1800" spc="-1" strike="noStrike">
                <a:solidFill>
                  <a:srgbClr val="000000"/>
                </a:solidFill>
                <a:uFill>
                  <a:solidFill>
                    <a:srgbClr val="ffffff"/>
                  </a:solidFill>
                </a:uFill>
                <a:latin typeface="Calibri"/>
              </a:rPr>
              <a:t>的变化如下：</a:t>
            </a:r>
            <a:endParaRPr b="0" lang="en-US" sz="1800" spc="-1" strike="noStrike">
              <a:solidFill>
                <a:srgbClr val="000000"/>
              </a:solidFill>
              <a:uFill>
                <a:solidFill>
                  <a:srgbClr val="ffffff"/>
                </a:solidFill>
              </a:uFill>
              <a:latin typeface="Arial"/>
            </a:endParaRPr>
          </a:p>
        </p:txBody>
      </p:sp>
      <p:pic>
        <p:nvPicPr>
          <p:cNvPr id="265" name="图片 2" descr=""/>
          <p:cNvPicPr/>
          <p:nvPr/>
        </p:nvPicPr>
        <p:blipFill>
          <a:blip r:embed="rId3"/>
          <a:stretch/>
        </p:blipFill>
        <p:spPr>
          <a:xfrm>
            <a:off x="2443680" y="2128680"/>
            <a:ext cx="3652560" cy="1755720"/>
          </a:xfrm>
          <a:prstGeom prst="rect">
            <a:avLst/>
          </a:prstGeom>
          <a:ln>
            <a:noFill/>
          </a:ln>
        </p:spPr>
      </p:pic>
      <p:sp>
        <p:nvSpPr>
          <p:cNvPr id="266" name="CustomShape 4"/>
          <p:cNvSpPr/>
          <p:nvPr/>
        </p:nvSpPr>
        <p:spPr>
          <a:xfrm>
            <a:off x="2835360" y="3904920"/>
            <a:ext cx="2680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非</a:t>
            </a:r>
            <a:r>
              <a:rPr b="0" lang="en-US" sz="1800" spc="-1" strike="noStrike">
                <a:solidFill>
                  <a:srgbClr val="000000"/>
                </a:solidFill>
                <a:uFill>
                  <a:solidFill>
                    <a:srgbClr val="ffffff"/>
                  </a:solidFill>
                </a:uFill>
                <a:latin typeface="Calibri"/>
              </a:rPr>
              <a:t>STN+val_acc</a:t>
            </a:r>
            <a:endParaRPr b="0" lang="en-US" sz="1800" spc="-1" strike="noStrike">
              <a:solidFill>
                <a:srgbClr val="000000"/>
              </a:solidFill>
              <a:uFill>
                <a:solidFill>
                  <a:srgbClr val="ffffff"/>
                </a:solidFill>
              </a:uFill>
              <a:latin typeface="Arial"/>
            </a:endParaRPr>
          </a:p>
        </p:txBody>
      </p:sp>
      <p:pic>
        <p:nvPicPr>
          <p:cNvPr id="267" name="图片 5" descr=""/>
          <p:cNvPicPr/>
          <p:nvPr/>
        </p:nvPicPr>
        <p:blipFill>
          <a:blip r:embed="rId4"/>
          <a:stretch/>
        </p:blipFill>
        <p:spPr>
          <a:xfrm>
            <a:off x="2443680" y="4331880"/>
            <a:ext cx="3679920" cy="1692720"/>
          </a:xfrm>
          <a:prstGeom prst="rect">
            <a:avLst/>
          </a:prstGeom>
          <a:ln>
            <a:noFill/>
          </a:ln>
        </p:spPr>
      </p:pic>
      <p:sp>
        <p:nvSpPr>
          <p:cNvPr id="268" name="CustomShape 5"/>
          <p:cNvSpPr/>
          <p:nvPr/>
        </p:nvSpPr>
        <p:spPr>
          <a:xfrm>
            <a:off x="3004560" y="6160320"/>
            <a:ext cx="2342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MNIST+STN+val_acc</a:t>
            </a:r>
            <a:endParaRPr b="0" lang="en-US" sz="1800" spc="-1" strike="noStrike">
              <a:solidFill>
                <a:srgbClr val="000000"/>
              </a:solidFill>
              <a:uFill>
                <a:solidFill>
                  <a:srgbClr val="ffffff"/>
                </a:solidFill>
              </a:uFill>
              <a:latin typeface="Arial"/>
            </a:endParaRPr>
          </a:p>
        </p:txBody>
      </p:sp>
      <p:sp>
        <p:nvSpPr>
          <p:cNvPr id="269" name="CustomShape 6"/>
          <p:cNvSpPr/>
          <p:nvPr/>
        </p:nvSpPr>
        <p:spPr>
          <a:xfrm>
            <a:off x="5540400" y="4331880"/>
            <a:ext cx="876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0.9230</a:t>
            </a:r>
            <a:endParaRPr b="0" lang="en-US" sz="1800" spc="-1" strike="noStrike">
              <a:solidFill>
                <a:srgbClr val="000000"/>
              </a:solidFill>
              <a:uFill>
                <a:solidFill>
                  <a:srgbClr val="ffffff"/>
                </a:solidFill>
              </a:uFill>
              <a:latin typeface="Arial"/>
            </a:endParaRPr>
          </a:p>
        </p:txBody>
      </p:sp>
      <p:sp>
        <p:nvSpPr>
          <p:cNvPr id="270" name="CustomShape 7"/>
          <p:cNvSpPr/>
          <p:nvPr/>
        </p:nvSpPr>
        <p:spPr>
          <a:xfrm>
            <a:off x="5540400" y="2182680"/>
            <a:ext cx="876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0.8828</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48" dur="indefinite" restart="never" nodeType="tmRoot">
          <p:childTnLst>
            <p:seq>
              <p:cTn id="149"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图片 8" descr=""/>
          <p:cNvPicPr/>
          <p:nvPr/>
        </p:nvPicPr>
        <p:blipFill>
          <a:blip r:embed="rId1"/>
          <a:stretch/>
        </p:blipFill>
        <p:spPr>
          <a:xfrm rot="18877200">
            <a:off x="-1215360" y="775800"/>
            <a:ext cx="3443400" cy="3443400"/>
          </a:xfrm>
          <a:prstGeom prst="rect">
            <a:avLst/>
          </a:prstGeom>
          <a:ln>
            <a:noFill/>
          </a:ln>
        </p:spPr>
      </p:pic>
      <p:pic>
        <p:nvPicPr>
          <p:cNvPr id="272" name="图片 13" descr=""/>
          <p:cNvPicPr/>
          <p:nvPr/>
        </p:nvPicPr>
        <p:blipFill>
          <a:blip r:embed="rId2"/>
          <a:stretch/>
        </p:blipFill>
        <p:spPr>
          <a:xfrm rot="8109600">
            <a:off x="6901560" y="1954800"/>
            <a:ext cx="3443400" cy="3443400"/>
          </a:xfrm>
          <a:prstGeom prst="rect">
            <a:avLst/>
          </a:prstGeom>
          <a:ln>
            <a:noFill/>
          </a:ln>
        </p:spPr>
      </p:pic>
      <p:sp>
        <p:nvSpPr>
          <p:cNvPr id="273"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训练过程</a:t>
            </a:r>
            <a:endParaRPr b="0" lang="en-US" sz="1800" spc="-1" strike="noStrike">
              <a:solidFill>
                <a:srgbClr val="000000"/>
              </a:solidFill>
              <a:uFill>
                <a:solidFill>
                  <a:srgbClr val="ffffff"/>
                </a:solidFill>
              </a:uFill>
              <a:latin typeface="Arial"/>
            </a:endParaRPr>
          </a:p>
        </p:txBody>
      </p:sp>
      <p:sp>
        <p:nvSpPr>
          <p:cNvPr id="274" name="CustomShape 2"/>
          <p:cNvSpPr/>
          <p:nvPr/>
        </p:nvSpPr>
        <p:spPr>
          <a:xfrm>
            <a:off x="9104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4.2</a:t>
            </a:r>
            <a:endParaRPr b="0" lang="en-US" sz="1800" spc="-1" strike="noStrike">
              <a:solidFill>
                <a:srgbClr val="000000"/>
              </a:solidFill>
              <a:uFill>
                <a:solidFill>
                  <a:srgbClr val="ffffff"/>
                </a:solidFill>
              </a:uFill>
              <a:latin typeface="Arial"/>
            </a:endParaRPr>
          </a:p>
        </p:txBody>
      </p:sp>
      <p:sp>
        <p:nvSpPr>
          <p:cNvPr id="275" name="CustomShape 3"/>
          <p:cNvSpPr/>
          <p:nvPr/>
        </p:nvSpPr>
        <p:spPr>
          <a:xfrm>
            <a:off x="1159200" y="1385280"/>
            <a:ext cx="653328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有</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 </a:t>
            </a:r>
            <a:r>
              <a:rPr b="0" lang="en-US" sz="1800" spc="-1" strike="noStrike">
                <a:solidFill>
                  <a:srgbClr val="000000"/>
                </a:solidFill>
                <a:uFill>
                  <a:solidFill>
                    <a:srgbClr val="ffffff"/>
                  </a:solidFill>
                </a:uFill>
                <a:latin typeface="Calibri"/>
              </a:rPr>
              <a:t>与无</a:t>
            </a:r>
            <a:r>
              <a:rPr b="0" lang="en-US" sz="1800" spc="-1" strike="noStrike">
                <a:solidFill>
                  <a:srgbClr val="000000"/>
                </a:solidFill>
                <a:uFill>
                  <a:solidFill>
                    <a:srgbClr val="ffffff"/>
                  </a:solidFill>
                </a:uFill>
                <a:latin typeface="Calibri"/>
              </a:rPr>
              <a:t>STN </a:t>
            </a:r>
            <a:r>
              <a:rPr b="0" lang="en-US" sz="1800" spc="-1" strike="noStrike">
                <a:solidFill>
                  <a:srgbClr val="000000"/>
                </a:solidFill>
                <a:uFill>
                  <a:solidFill>
                    <a:srgbClr val="ffffff"/>
                  </a:solidFill>
                </a:uFill>
                <a:latin typeface="Calibri"/>
              </a:rPr>
              <a:t>的</a:t>
            </a:r>
            <a:r>
              <a:rPr b="0" lang="en-US" sz="1800" spc="-1" strike="noStrike">
                <a:solidFill>
                  <a:srgbClr val="000000"/>
                </a:solidFill>
                <a:uFill>
                  <a:solidFill>
                    <a:srgbClr val="ffffff"/>
                  </a:solidFill>
                </a:uFill>
                <a:latin typeface="Calibri"/>
              </a:rPr>
              <a:t>CNN</a:t>
            </a:r>
            <a:r>
              <a:rPr b="0" lang="en-US" sz="1800" spc="-1" strike="noStrike">
                <a:solidFill>
                  <a:srgbClr val="000000"/>
                </a:solidFill>
                <a:uFill>
                  <a:solidFill>
                    <a:srgbClr val="ffffff"/>
                  </a:solidFill>
                </a:uFill>
                <a:latin typeface="Calibri"/>
              </a:rPr>
              <a:t>利用数据集</a:t>
            </a:r>
            <a:r>
              <a:rPr b="0" lang="en-US" sz="1800" spc="-1" strike="noStrike">
                <a:solidFill>
                  <a:srgbClr val="000000"/>
                </a:solidFill>
                <a:uFill>
                  <a:solidFill>
                    <a:srgbClr val="ffffff"/>
                  </a:solidFill>
                </a:uFill>
                <a:latin typeface="Calibri"/>
              </a:rPr>
              <a:t>MNIST</a:t>
            </a:r>
            <a:r>
              <a:rPr b="0" lang="en-US" sz="1800" spc="-1" strike="noStrike">
                <a:solidFill>
                  <a:srgbClr val="000000"/>
                </a:solidFill>
                <a:uFill>
                  <a:solidFill>
                    <a:srgbClr val="ffffff"/>
                  </a:solidFill>
                </a:uFill>
                <a:latin typeface="Calibri"/>
              </a:rPr>
              <a:t>进行训练</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综合以上两个变量的变化的对比图如下：</a:t>
            </a:r>
            <a:endParaRPr b="0" lang="en-US" sz="1800" spc="-1" strike="noStrike">
              <a:solidFill>
                <a:srgbClr val="000000"/>
              </a:solidFill>
              <a:uFill>
                <a:solidFill>
                  <a:srgbClr val="ffffff"/>
                </a:solidFill>
              </a:uFill>
              <a:latin typeface="Arial"/>
            </a:endParaRPr>
          </a:p>
        </p:txBody>
      </p:sp>
      <p:sp>
        <p:nvSpPr>
          <p:cNvPr id="276" name="CustomShape 4"/>
          <p:cNvSpPr/>
          <p:nvPr/>
        </p:nvSpPr>
        <p:spPr>
          <a:xfrm>
            <a:off x="1156680" y="3799800"/>
            <a:ext cx="66535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与非</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关于</a:t>
            </a:r>
            <a:r>
              <a:rPr b="0" lang="en-US" sz="1800" spc="-1" strike="noStrike">
                <a:solidFill>
                  <a:srgbClr val="000000"/>
                </a:solidFill>
                <a:uFill>
                  <a:solidFill>
                    <a:srgbClr val="ffffff"/>
                  </a:solidFill>
                </a:uFill>
                <a:latin typeface="Calibri"/>
              </a:rPr>
              <a:t>acc</a:t>
            </a:r>
            <a:r>
              <a:rPr b="0" lang="en-US" sz="1800" spc="-1" strike="noStrike">
                <a:solidFill>
                  <a:srgbClr val="000000"/>
                </a:solidFill>
                <a:uFill>
                  <a:solidFill>
                    <a:srgbClr val="ffffff"/>
                  </a:solidFill>
                </a:uFill>
                <a:latin typeface="Calibri"/>
              </a:rPr>
              <a:t>的变化，黄色的为</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蓝色的为非</a:t>
            </a:r>
            <a:r>
              <a:rPr b="0" lang="en-US" sz="1800" spc="-1" strike="noStrike">
                <a:solidFill>
                  <a:srgbClr val="000000"/>
                </a:solidFill>
                <a:uFill>
                  <a:solidFill>
                    <a:srgbClr val="ffffff"/>
                  </a:solidFill>
                </a:uFill>
                <a:latin typeface="Calibri"/>
              </a:rPr>
              <a:t>STN</a:t>
            </a:r>
            <a:endParaRPr b="0" lang="en-US" sz="1800" spc="-1" strike="noStrike">
              <a:solidFill>
                <a:srgbClr val="000000"/>
              </a:solidFill>
              <a:uFill>
                <a:solidFill>
                  <a:srgbClr val="ffffff"/>
                </a:solidFill>
              </a:uFill>
              <a:latin typeface="Arial"/>
            </a:endParaRPr>
          </a:p>
        </p:txBody>
      </p:sp>
      <p:pic>
        <p:nvPicPr>
          <p:cNvPr id="277" name="图片 2" descr=""/>
          <p:cNvPicPr/>
          <p:nvPr/>
        </p:nvPicPr>
        <p:blipFill>
          <a:blip r:embed="rId3"/>
          <a:stretch/>
        </p:blipFill>
        <p:spPr>
          <a:xfrm>
            <a:off x="2443680" y="1985760"/>
            <a:ext cx="3582360" cy="1814040"/>
          </a:xfrm>
          <a:prstGeom prst="rect">
            <a:avLst/>
          </a:prstGeom>
          <a:ln>
            <a:noFill/>
          </a:ln>
        </p:spPr>
      </p:pic>
      <p:sp>
        <p:nvSpPr>
          <p:cNvPr id="278" name="CustomShape 5"/>
          <p:cNvSpPr/>
          <p:nvPr/>
        </p:nvSpPr>
        <p:spPr>
          <a:xfrm>
            <a:off x="1070640" y="5968440"/>
            <a:ext cx="7089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与非</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关于</a:t>
            </a:r>
            <a:r>
              <a:rPr b="0" lang="en-US" sz="1800" spc="-1" strike="noStrike">
                <a:solidFill>
                  <a:srgbClr val="000000"/>
                </a:solidFill>
                <a:uFill>
                  <a:solidFill>
                    <a:srgbClr val="ffffff"/>
                  </a:solidFill>
                </a:uFill>
                <a:latin typeface="Calibri"/>
              </a:rPr>
              <a:t>val_acc</a:t>
            </a:r>
            <a:r>
              <a:rPr b="0" lang="en-US" sz="1800" spc="-1" strike="noStrike">
                <a:solidFill>
                  <a:srgbClr val="000000"/>
                </a:solidFill>
                <a:uFill>
                  <a:solidFill>
                    <a:srgbClr val="ffffff"/>
                  </a:solidFill>
                </a:uFill>
                <a:latin typeface="Calibri"/>
              </a:rPr>
              <a:t>的变化，黄色的为</a:t>
            </a:r>
            <a:r>
              <a:rPr b="0" lang="en-US" sz="1800" spc="-1" strike="noStrike">
                <a:solidFill>
                  <a:srgbClr val="000000"/>
                </a:solidFill>
                <a:uFill>
                  <a:solidFill>
                    <a:srgbClr val="ffffff"/>
                  </a:solidFill>
                </a:uFill>
                <a:latin typeface="Calibri"/>
              </a:rPr>
              <a:t>STN,</a:t>
            </a:r>
            <a:r>
              <a:rPr b="0" lang="en-US" sz="1800" spc="-1" strike="noStrike">
                <a:solidFill>
                  <a:srgbClr val="000000"/>
                </a:solidFill>
                <a:uFill>
                  <a:solidFill>
                    <a:srgbClr val="ffffff"/>
                  </a:solidFill>
                </a:uFill>
                <a:latin typeface="Calibri"/>
              </a:rPr>
              <a:t>蓝色的为非</a:t>
            </a:r>
            <a:r>
              <a:rPr b="0" lang="en-US" sz="1800" spc="-1" strike="noStrike">
                <a:solidFill>
                  <a:srgbClr val="000000"/>
                </a:solidFill>
                <a:uFill>
                  <a:solidFill>
                    <a:srgbClr val="ffffff"/>
                  </a:solidFill>
                </a:uFill>
                <a:latin typeface="Calibri"/>
              </a:rPr>
              <a:t>STN</a:t>
            </a:r>
            <a:endParaRPr b="0" lang="en-US" sz="1800" spc="-1" strike="noStrike">
              <a:solidFill>
                <a:srgbClr val="000000"/>
              </a:solidFill>
              <a:uFill>
                <a:solidFill>
                  <a:srgbClr val="ffffff"/>
                </a:solidFill>
              </a:uFill>
              <a:latin typeface="Arial"/>
            </a:endParaRPr>
          </a:p>
        </p:txBody>
      </p:sp>
      <p:pic>
        <p:nvPicPr>
          <p:cNvPr id="279" name="图片 5" descr=""/>
          <p:cNvPicPr/>
          <p:nvPr/>
        </p:nvPicPr>
        <p:blipFill>
          <a:blip r:embed="rId4"/>
          <a:stretch/>
        </p:blipFill>
        <p:spPr>
          <a:xfrm>
            <a:off x="2375640" y="4168800"/>
            <a:ext cx="3650400" cy="1720800"/>
          </a:xfrm>
          <a:prstGeom prst="rect">
            <a:avLst/>
          </a:prstGeom>
          <a:ln>
            <a:noFill/>
          </a:ln>
        </p:spPr>
      </p:pic>
    </p:spTree>
  </p:cSld>
  <p:transition spd="slow">
    <p:random/>
  </p:transition>
  <p:timing>
    <p:tnLst>
      <p:par>
        <p:cTn id="150" dur="indefinite" restart="never" nodeType="tmRoot">
          <p:childTnLst>
            <p:seq>
              <p:cTn id="151"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图片 8" descr=""/>
          <p:cNvPicPr/>
          <p:nvPr/>
        </p:nvPicPr>
        <p:blipFill>
          <a:blip r:embed="rId1"/>
          <a:stretch/>
        </p:blipFill>
        <p:spPr>
          <a:xfrm rot="18877200">
            <a:off x="-1215360" y="775800"/>
            <a:ext cx="3443400" cy="3443400"/>
          </a:xfrm>
          <a:prstGeom prst="rect">
            <a:avLst/>
          </a:prstGeom>
          <a:ln>
            <a:noFill/>
          </a:ln>
        </p:spPr>
      </p:pic>
      <p:pic>
        <p:nvPicPr>
          <p:cNvPr id="281" name="图片 13" descr=""/>
          <p:cNvPicPr/>
          <p:nvPr/>
        </p:nvPicPr>
        <p:blipFill>
          <a:blip r:embed="rId2"/>
          <a:stretch/>
        </p:blipFill>
        <p:spPr>
          <a:xfrm rot="8109600">
            <a:off x="6901560" y="1954800"/>
            <a:ext cx="3443400" cy="3443400"/>
          </a:xfrm>
          <a:prstGeom prst="rect">
            <a:avLst/>
          </a:prstGeom>
          <a:ln>
            <a:noFill/>
          </a:ln>
        </p:spPr>
      </p:pic>
      <p:sp>
        <p:nvSpPr>
          <p:cNvPr id="282" name="CustomShape 1"/>
          <p:cNvSpPr/>
          <p:nvPr/>
        </p:nvSpPr>
        <p:spPr>
          <a:xfrm>
            <a:off x="1868040" y="678240"/>
            <a:ext cx="26215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STN</a:t>
            </a:r>
            <a:r>
              <a:rPr b="1" lang="en-US" sz="2400" spc="449" strike="noStrike">
                <a:solidFill>
                  <a:srgbClr val="0d0d0d"/>
                </a:solidFill>
                <a:uFill>
                  <a:solidFill>
                    <a:srgbClr val="ffffff"/>
                  </a:solidFill>
                </a:uFill>
                <a:latin typeface="Noto Sans S Chinese Thin"/>
                <a:ea typeface="Noto Sans S Chinese Thin"/>
              </a:rPr>
              <a:t>转换结果</a:t>
            </a:r>
            <a:endParaRPr b="0" lang="en-US" sz="1800" spc="-1" strike="noStrike">
              <a:solidFill>
                <a:srgbClr val="000000"/>
              </a:solidFill>
              <a:uFill>
                <a:solidFill>
                  <a:srgbClr val="ffffff"/>
                </a:solidFill>
              </a:uFill>
              <a:latin typeface="Arial"/>
            </a:endParaRPr>
          </a:p>
        </p:txBody>
      </p:sp>
      <p:sp>
        <p:nvSpPr>
          <p:cNvPr id="283" name="CustomShape 2"/>
          <p:cNvSpPr/>
          <p:nvPr/>
        </p:nvSpPr>
        <p:spPr>
          <a:xfrm>
            <a:off x="960120" y="528840"/>
            <a:ext cx="987840" cy="75060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4340" spc="-1" strike="noStrike">
                <a:solidFill>
                  <a:srgbClr val="ffffff"/>
                </a:solidFill>
                <a:uFill>
                  <a:solidFill>
                    <a:srgbClr val="ffffff"/>
                  </a:solidFill>
                </a:uFill>
                <a:latin typeface="Impact"/>
              </a:rPr>
              <a:t>4.2</a:t>
            </a:r>
            <a:endParaRPr b="0" lang="en-US" sz="1800" spc="-1" strike="noStrike">
              <a:solidFill>
                <a:srgbClr val="000000"/>
              </a:solidFill>
              <a:uFill>
                <a:solidFill>
                  <a:srgbClr val="ffffff"/>
                </a:solidFill>
              </a:uFill>
              <a:latin typeface="Arial"/>
            </a:endParaRPr>
          </a:p>
        </p:txBody>
      </p:sp>
      <p:pic>
        <p:nvPicPr>
          <p:cNvPr id="284" name="图片 4" descr=""/>
          <p:cNvPicPr/>
          <p:nvPr/>
        </p:nvPicPr>
        <p:blipFill>
          <a:blip r:embed="rId3"/>
          <a:stretch/>
        </p:blipFill>
        <p:spPr>
          <a:xfrm>
            <a:off x="1000800" y="1802160"/>
            <a:ext cx="7141320" cy="2864880"/>
          </a:xfrm>
          <a:prstGeom prst="rect">
            <a:avLst/>
          </a:prstGeom>
          <a:ln>
            <a:noFill/>
          </a:ln>
        </p:spPr>
      </p:pic>
    </p:spTree>
  </p:cSld>
  <p:transition spd="slow">
    <p:random/>
  </p:transition>
  <p:timing>
    <p:tnLst>
      <p:par>
        <p:cTn id="152" dur="indefinite" restart="never" nodeType="tmRoot">
          <p:childTnLst>
            <p:seq>
              <p:cTn id="153"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86" name="图片 2" descr=""/>
          <p:cNvPicPr/>
          <p:nvPr/>
        </p:nvPicPr>
        <p:blipFill>
          <a:blip r:embed="rId1"/>
          <a:stretch/>
        </p:blipFill>
        <p:spPr>
          <a:xfrm rot="15735000">
            <a:off x="216000" y="-523440"/>
            <a:ext cx="3434760" cy="3434760"/>
          </a:xfrm>
          <a:prstGeom prst="rect">
            <a:avLst/>
          </a:prstGeom>
          <a:ln>
            <a:noFill/>
          </a:ln>
        </p:spPr>
      </p:pic>
      <p:pic>
        <p:nvPicPr>
          <p:cNvPr id="287" name="图片 11" descr=""/>
          <p:cNvPicPr/>
          <p:nvPr/>
        </p:nvPicPr>
        <p:blipFill>
          <a:blip r:embed="rId2"/>
          <a:stretch/>
        </p:blipFill>
        <p:spPr>
          <a:xfrm rot="15735000">
            <a:off x="5923440" y="3737520"/>
            <a:ext cx="3434760" cy="3434760"/>
          </a:xfrm>
          <a:prstGeom prst="rect">
            <a:avLst/>
          </a:prstGeom>
          <a:ln>
            <a:noFill/>
          </a:ln>
        </p:spPr>
      </p:pic>
      <p:sp>
        <p:nvSpPr>
          <p:cNvPr id="288" name="CustomShape 2"/>
          <p:cNvSpPr/>
          <p:nvPr/>
        </p:nvSpPr>
        <p:spPr>
          <a:xfrm>
            <a:off x="1982160" y="4451400"/>
            <a:ext cx="3625920" cy="69984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000000"/>
                </a:solidFill>
                <a:uFill>
                  <a:solidFill>
                    <a:srgbClr val="ffffff"/>
                  </a:solidFill>
                </a:uFill>
                <a:latin typeface="Calibri"/>
              </a:rPr>
              <a:t>总结</a:t>
            </a:r>
            <a:endParaRPr b="0" lang="en-US" sz="1800" spc="-1" strike="noStrike">
              <a:solidFill>
                <a:srgbClr val="000000"/>
              </a:solidFill>
              <a:uFill>
                <a:solidFill>
                  <a:srgbClr val="ffffff"/>
                </a:solidFill>
              </a:uFill>
              <a:latin typeface="Arial"/>
            </a:endParaRPr>
          </a:p>
        </p:txBody>
      </p:sp>
      <p:sp>
        <p:nvSpPr>
          <p:cNvPr id="289" name="CustomShape 3"/>
          <p:cNvSpPr/>
          <p:nvPr/>
        </p:nvSpPr>
        <p:spPr>
          <a:xfrm>
            <a:off x="698760" y="4049640"/>
            <a:ext cx="1274400" cy="252756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8000" spc="-1" strike="noStrike">
                <a:solidFill>
                  <a:srgbClr val="ffffff"/>
                </a:solidFill>
                <a:uFill>
                  <a:solidFill>
                    <a:srgbClr val="ffffff"/>
                  </a:solidFill>
                </a:uFill>
                <a:latin typeface="Impact"/>
              </a:rPr>
              <a:t>05</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54" dur="indefinite" restart="never" nodeType="tmRoot">
          <p:childTnLst>
            <p:seq>
              <p:cTn id="155" dur="indefinite" nodeType="mainSeq">
                <p:childTnLst>
                  <p:par>
                    <p:cTn id="156" fill="hold">
                      <p:stCondLst>
                        <p:cond delay="indefinite"/>
                      </p:stCondLst>
                      <p:childTnLst>
                        <p:par>
                          <p:cTn id="157" fill="hold">
                            <p:stCondLst>
                              <p:cond delay="0"/>
                            </p:stCondLst>
                            <p:childTnLst>
                              <p:par>
                                <p:cTn id="158" nodeType="clickEffect" fill="hold" presetClass="entr" presetID="10">
                                  <p:stCondLst>
                                    <p:cond delay="0"/>
                                  </p:stCondLst>
                                  <p:childTnLst>
                                    <p:set>
                                      <p:cBhvr>
                                        <p:cTn id="159" dur="1" fill="hold">
                                          <p:stCondLst>
                                            <p:cond delay="0"/>
                                          </p:stCondLst>
                                        </p:cTn>
                                        <p:tgtEl>
                                          <p:spTgt spid="-1"/>
                                        </p:tgtEl>
                                        <p:attrNameLst>
                                          <p:attrName>style.visibility</p:attrName>
                                        </p:attrNameLst>
                                      </p:cBhvr>
                                      <p:to>
                                        <p:strVal val="visible"/>
                                      </p:to>
                                    </p:set>
                                    <p:animEffect filter="fade" transition="in">
                                      <p:cBhvr additive="repl">
                                        <p:cTn id="16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图片 8" descr=""/>
          <p:cNvPicPr/>
          <p:nvPr/>
        </p:nvPicPr>
        <p:blipFill>
          <a:blip r:embed="rId1"/>
          <a:stretch/>
        </p:blipFill>
        <p:spPr>
          <a:xfrm rot="18877200">
            <a:off x="-1215360" y="775800"/>
            <a:ext cx="3443400" cy="3443400"/>
          </a:xfrm>
          <a:prstGeom prst="rect">
            <a:avLst/>
          </a:prstGeom>
          <a:ln>
            <a:noFill/>
          </a:ln>
        </p:spPr>
      </p:pic>
      <p:pic>
        <p:nvPicPr>
          <p:cNvPr id="291" name="图片 13" descr=""/>
          <p:cNvPicPr/>
          <p:nvPr/>
        </p:nvPicPr>
        <p:blipFill>
          <a:blip r:embed="rId2"/>
          <a:stretch/>
        </p:blipFill>
        <p:spPr>
          <a:xfrm rot="8109600">
            <a:off x="6901560" y="1954800"/>
            <a:ext cx="3443400" cy="3443400"/>
          </a:xfrm>
          <a:prstGeom prst="rect">
            <a:avLst/>
          </a:prstGeom>
          <a:ln>
            <a:noFill/>
          </a:ln>
        </p:spPr>
      </p:pic>
      <p:sp>
        <p:nvSpPr>
          <p:cNvPr id="292" name="CustomShape 1"/>
          <p:cNvSpPr/>
          <p:nvPr/>
        </p:nvSpPr>
        <p:spPr>
          <a:xfrm>
            <a:off x="1501920" y="1368000"/>
            <a:ext cx="6274080" cy="438516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293" name="CustomShape 2"/>
          <p:cNvSpPr/>
          <p:nvPr/>
        </p:nvSpPr>
        <p:spPr>
          <a:xfrm>
            <a:off x="1618560" y="1428840"/>
            <a:ext cx="6040440" cy="4302000"/>
          </a:xfrm>
          <a:prstGeom prst="rect">
            <a:avLst/>
          </a:prstGeom>
          <a:noFill/>
          <a:ln>
            <a:noFill/>
          </a:ln>
        </p:spPr>
        <p:style>
          <a:lnRef idx="0"/>
          <a:fillRef idx="0"/>
          <a:effectRef idx="0"/>
          <a:fontRef idx="minor"/>
        </p:style>
        <p:txBody>
          <a:bodyPr lIns="90000" rIns="90000" tIns="45000" bIns="45000"/>
          <a:p>
            <a:pPr>
              <a:lnSpc>
                <a:spcPct val="150000"/>
              </a:lnSpc>
            </a:pPr>
            <a:r>
              <a:rPr b="0"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先来谈谈收获，最大的收获是学习到了课上没有提及过的新知识——注意力机制，相较于单纯池化的特征抽取，注意力机制对关键特征有着更高的敏感度，而且能够应对一些复杂的变换，例如旋转、平移、缩放等。</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其次是实验过程中的一些感想</a:t>
            </a:r>
            <a:r>
              <a:rPr b="1" lang="en-US" sz="1350" spc="-1" strike="noStrike">
                <a:solidFill>
                  <a:srgbClr val="ffffff"/>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似乎永无止境的调参以及令人焦虑的训练过程。即使是届到了实验室里的服务器来跑训练模型，反复调参的整个过程也是非常枯燥的。</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文献查阅和讨论真的非常重要，有时候一个人看文献或者博客的时候，会很容易钻牛角尖，拿出来讨论，借助他人思考问题的角度，之前的问题或许就会迎刃而解。</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值得改进的地方是：</a:t>
            </a:r>
            <a:r>
              <a:rPr b="1" lang="en-US" sz="1350" spc="-1" strike="noStrike">
                <a:solidFill>
                  <a:srgbClr val="ffffff"/>
                </a:solidFill>
                <a:uFill>
                  <a:solidFill>
                    <a:srgbClr val="ffffff"/>
                  </a:solidFill>
                </a:uFill>
                <a:latin typeface="Calibri"/>
              </a:rPr>
              <a:t>STN </a:t>
            </a:r>
            <a:r>
              <a:rPr b="1" lang="en-US" sz="1350" spc="-1" strike="noStrike">
                <a:solidFill>
                  <a:srgbClr val="ffffff"/>
                </a:solidFill>
                <a:uFill>
                  <a:solidFill>
                    <a:srgbClr val="ffffff"/>
                  </a:solidFill>
                </a:uFill>
                <a:latin typeface="Calibri"/>
              </a:rPr>
              <a:t>还有对于经过变换（例如平移、旋转、缩放）的图像的特征提取相较于传统的池化层具有更好的效果，因此还可以设置一组对照实验，用经过变换数据集去测试有</a:t>
            </a:r>
            <a:r>
              <a:rPr b="1" lang="en-US" sz="1350" spc="-1" strike="noStrike">
                <a:solidFill>
                  <a:srgbClr val="ffffff"/>
                </a:solidFill>
                <a:uFill>
                  <a:solidFill>
                    <a:srgbClr val="ffffff"/>
                  </a:solidFill>
                </a:uFill>
                <a:latin typeface="Calibri"/>
              </a:rPr>
              <a:t>STN</a:t>
            </a:r>
            <a:r>
              <a:rPr b="1" lang="en-US" sz="1350" spc="-1" strike="noStrike">
                <a:solidFill>
                  <a:srgbClr val="ffffff"/>
                </a:solidFill>
                <a:uFill>
                  <a:solidFill>
                    <a:srgbClr val="ffffff"/>
                  </a:solidFill>
                </a:uFill>
                <a:latin typeface="Calibri"/>
              </a:rPr>
              <a:t>和无</a:t>
            </a:r>
            <a:r>
              <a:rPr b="1" lang="en-US" sz="1350" spc="-1" strike="noStrike">
                <a:solidFill>
                  <a:srgbClr val="ffffff"/>
                </a:solidFill>
                <a:uFill>
                  <a:solidFill>
                    <a:srgbClr val="ffffff"/>
                  </a:solidFill>
                </a:uFill>
                <a:latin typeface="Calibri"/>
              </a:rPr>
              <a:t>STN</a:t>
            </a:r>
            <a:r>
              <a:rPr b="1" lang="en-US" sz="1350" spc="-1" strike="noStrike">
                <a:solidFill>
                  <a:srgbClr val="ffffff"/>
                </a:solidFill>
                <a:uFill>
                  <a:solidFill>
                    <a:srgbClr val="ffffff"/>
                  </a:solidFill>
                </a:uFill>
                <a:latin typeface="Calibri"/>
              </a:rPr>
              <a:t>的网络，比较哪个效果更好。</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Calibri"/>
              </a:rPr>
              <a:t>          </a:t>
            </a:r>
            <a:r>
              <a:rPr b="1" lang="en-US" sz="1350" spc="-1" strike="noStrike">
                <a:solidFill>
                  <a:srgbClr val="ffffff"/>
                </a:solidFill>
                <a:uFill>
                  <a:solidFill>
                    <a:srgbClr val="ffffff"/>
                  </a:solidFill>
                </a:uFill>
                <a:latin typeface="Calibri"/>
              </a:rPr>
              <a:t>最后说一句，</a:t>
            </a:r>
            <a:r>
              <a:rPr b="1" lang="en-US" sz="1350" spc="-1" strike="noStrike">
                <a:solidFill>
                  <a:srgbClr val="ffffff"/>
                </a:solidFill>
                <a:uFill>
                  <a:solidFill>
                    <a:srgbClr val="ffffff"/>
                  </a:solidFill>
                </a:uFill>
                <a:latin typeface="Calibri"/>
              </a:rPr>
              <a:t>GPU</a:t>
            </a:r>
            <a:r>
              <a:rPr b="1" lang="en-US" sz="1350" spc="-1" strike="noStrike">
                <a:solidFill>
                  <a:srgbClr val="ffffff"/>
                </a:solidFill>
                <a:uFill>
                  <a:solidFill>
                    <a:srgbClr val="ffffff"/>
                  </a:solidFill>
                </a:uFill>
                <a:latin typeface="Calibri"/>
              </a:rPr>
              <a:t>真香</a:t>
            </a:r>
            <a:r>
              <a:rPr b="1" lang="en-US" sz="1350" spc="-1" strike="noStrike">
                <a:solidFill>
                  <a:srgbClr val="ffffff"/>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p:txBody>
      </p:sp>
      <p:sp>
        <p:nvSpPr>
          <p:cNvPr id="294" name="CustomShape 3"/>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总结</a:t>
            </a:r>
            <a:endParaRPr b="0" lang="en-US" sz="1800" spc="-1" strike="noStrike">
              <a:solidFill>
                <a:srgbClr val="000000"/>
              </a:solidFill>
              <a:uFill>
                <a:solidFill>
                  <a:srgbClr val="ffffff"/>
                </a:solidFill>
              </a:uFill>
              <a:latin typeface="Arial"/>
            </a:endParaRPr>
          </a:p>
        </p:txBody>
      </p:sp>
      <p:sp>
        <p:nvSpPr>
          <p:cNvPr id="295" name="CustomShape 4"/>
          <p:cNvSpPr/>
          <p:nvPr/>
        </p:nvSpPr>
        <p:spPr>
          <a:xfrm>
            <a:off x="88740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5.1</a:t>
            </a:r>
            <a:endParaRPr b="0" lang="en-US" sz="1800" spc="-1" strike="noStrike">
              <a:solidFill>
                <a:srgbClr val="000000"/>
              </a:solidFill>
              <a:uFill>
                <a:solidFill>
                  <a:srgbClr val="ffffff"/>
                </a:solidFill>
              </a:uFill>
              <a:latin typeface="Arial"/>
            </a:endParaRPr>
          </a:p>
        </p:txBody>
      </p:sp>
      <p:pic>
        <p:nvPicPr>
          <p:cNvPr id="296" name="图片 1" descr=""/>
          <p:cNvPicPr/>
          <p:nvPr/>
        </p:nvPicPr>
        <p:blipFill>
          <a:blip r:embed="rId3"/>
          <a:srcRect l="6187" t="8495" r="7988" b="12942"/>
          <a:stretch/>
        </p:blipFill>
        <p:spPr>
          <a:xfrm>
            <a:off x="3634920" y="5040000"/>
            <a:ext cx="2341080" cy="1639800"/>
          </a:xfrm>
          <a:prstGeom prst="rect">
            <a:avLst/>
          </a:prstGeom>
          <a:ln>
            <a:noFill/>
          </a:ln>
        </p:spPr>
      </p:pic>
    </p:spTree>
  </p:cSld>
  <p:transition spd="slow">
    <p:random/>
  </p:transition>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0">
                                  <p:stCondLst>
                                    <p:cond delay="0"/>
                                  </p:stCondLst>
                                  <p:childTnLst>
                                    <p:set>
                                      <p:cBhvr>
                                        <p:cTn id="166" dur="1" fill="hold">
                                          <p:stCondLst>
                                            <p:cond delay="0"/>
                                          </p:stCondLst>
                                        </p:cTn>
                                        <p:tgtEl>
                                          <p:spTgt spid="-1"/>
                                        </p:tgtEl>
                                        <p:attrNameLst>
                                          <p:attrName>style.visibility</p:attrName>
                                        </p:attrNameLst>
                                      </p:cBhvr>
                                      <p:to>
                                        <p:strVal val="visible"/>
                                      </p:to>
                                    </p:set>
                                    <p:animEffect filter="fade" transition="in">
                                      <p:cBhvr additive="repl">
                                        <p:cTn id="167"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图片 8" descr=""/>
          <p:cNvPicPr/>
          <p:nvPr/>
        </p:nvPicPr>
        <p:blipFill>
          <a:blip r:embed="rId1"/>
          <a:stretch/>
        </p:blipFill>
        <p:spPr>
          <a:xfrm rot="18877200">
            <a:off x="-1215360" y="775800"/>
            <a:ext cx="3443400" cy="3443400"/>
          </a:xfrm>
          <a:prstGeom prst="rect">
            <a:avLst/>
          </a:prstGeom>
          <a:ln>
            <a:noFill/>
          </a:ln>
        </p:spPr>
      </p:pic>
      <p:pic>
        <p:nvPicPr>
          <p:cNvPr id="298" name="图片 13" descr=""/>
          <p:cNvPicPr/>
          <p:nvPr/>
        </p:nvPicPr>
        <p:blipFill>
          <a:blip r:embed="rId2"/>
          <a:stretch/>
        </p:blipFill>
        <p:spPr>
          <a:xfrm rot="8109600">
            <a:off x="6901560" y="1954800"/>
            <a:ext cx="3443400" cy="3443400"/>
          </a:xfrm>
          <a:prstGeom prst="rect">
            <a:avLst/>
          </a:prstGeom>
          <a:ln>
            <a:noFill/>
          </a:ln>
        </p:spPr>
      </p:pic>
      <p:sp>
        <p:nvSpPr>
          <p:cNvPr id="299"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总结</a:t>
            </a:r>
            <a:endParaRPr b="0" lang="en-US" sz="1800" spc="-1" strike="noStrike">
              <a:solidFill>
                <a:srgbClr val="000000"/>
              </a:solidFill>
              <a:uFill>
                <a:solidFill>
                  <a:srgbClr val="ffffff"/>
                </a:solidFill>
              </a:uFill>
              <a:latin typeface="Arial"/>
            </a:endParaRPr>
          </a:p>
        </p:txBody>
      </p:sp>
      <p:sp>
        <p:nvSpPr>
          <p:cNvPr id="300" name="CustomShape 2"/>
          <p:cNvSpPr/>
          <p:nvPr/>
        </p:nvSpPr>
        <p:spPr>
          <a:xfrm>
            <a:off x="88740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5.1</a:t>
            </a:r>
            <a:endParaRPr b="0" lang="en-US" sz="1800" spc="-1" strike="noStrike">
              <a:solidFill>
                <a:srgbClr val="000000"/>
              </a:solidFill>
              <a:uFill>
                <a:solidFill>
                  <a:srgbClr val="ffffff"/>
                </a:solidFill>
              </a:uFill>
              <a:latin typeface="Arial"/>
            </a:endParaRPr>
          </a:p>
        </p:txBody>
      </p:sp>
      <p:pic>
        <p:nvPicPr>
          <p:cNvPr id="301" name="" descr=""/>
          <p:cNvPicPr/>
          <p:nvPr/>
        </p:nvPicPr>
        <p:blipFill>
          <a:blip r:embed="rId3"/>
          <a:stretch/>
        </p:blipFill>
        <p:spPr>
          <a:xfrm>
            <a:off x="2094480" y="1152000"/>
            <a:ext cx="5033520" cy="5184000"/>
          </a:xfrm>
          <a:prstGeom prst="rect">
            <a:avLst/>
          </a:prstGeom>
          <a:ln>
            <a:noFill/>
          </a:ln>
        </p:spPr>
      </p:pic>
    </p:spTree>
  </p:cSld>
  <p:transition spd="slow">
    <p:random/>
  </p:transition>
  <p:timing>
    <p:tnLst>
      <p:par>
        <p:cTn id="168" dur="indefinite" restart="never" nodeType="tmRoot">
          <p:childTnLst>
            <p:seq>
              <p:cTn id="169"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图片 8" descr=""/>
          <p:cNvPicPr/>
          <p:nvPr/>
        </p:nvPicPr>
        <p:blipFill>
          <a:blip r:embed="rId1"/>
          <a:stretch/>
        </p:blipFill>
        <p:spPr>
          <a:xfrm rot="18877200">
            <a:off x="-1215360" y="775800"/>
            <a:ext cx="3443400" cy="3443400"/>
          </a:xfrm>
          <a:prstGeom prst="rect">
            <a:avLst/>
          </a:prstGeom>
          <a:ln>
            <a:noFill/>
          </a:ln>
        </p:spPr>
      </p:pic>
      <p:pic>
        <p:nvPicPr>
          <p:cNvPr id="303" name="图片 13" descr=""/>
          <p:cNvPicPr/>
          <p:nvPr/>
        </p:nvPicPr>
        <p:blipFill>
          <a:blip r:embed="rId2"/>
          <a:stretch/>
        </p:blipFill>
        <p:spPr>
          <a:xfrm rot="8109600">
            <a:off x="6901560" y="1954800"/>
            <a:ext cx="3443400" cy="3443400"/>
          </a:xfrm>
          <a:prstGeom prst="rect">
            <a:avLst/>
          </a:prstGeom>
          <a:ln>
            <a:noFill/>
          </a:ln>
        </p:spPr>
      </p:pic>
      <p:sp>
        <p:nvSpPr>
          <p:cNvPr id="304"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外传</a:t>
            </a:r>
            <a:endParaRPr b="0" lang="en-US" sz="1800" spc="-1" strike="noStrike">
              <a:solidFill>
                <a:srgbClr val="000000"/>
              </a:solidFill>
              <a:uFill>
                <a:solidFill>
                  <a:srgbClr val="ffffff"/>
                </a:solidFill>
              </a:uFill>
              <a:latin typeface="Arial"/>
            </a:endParaRPr>
          </a:p>
        </p:txBody>
      </p:sp>
      <p:sp>
        <p:nvSpPr>
          <p:cNvPr id="305" name="CustomShape 2"/>
          <p:cNvSpPr/>
          <p:nvPr/>
        </p:nvSpPr>
        <p:spPr>
          <a:xfrm>
            <a:off x="959760" y="528840"/>
            <a:ext cx="48564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6</a:t>
            </a:r>
            <a:endParaRPr b="0" lang="en-US" sz="1800" spc="-1" strike="noStrike">
              <a:solidFill>
                <a:srgbClr val="000000"/>
              </a:solidFill>
              <a:uFill>
                <a:solidFill>
                  <a:srgbClr val="ffffff"/>
                </a:solidFill>
              </a:uFill>
              <a:latin typeface="Arial"/>
            </a:endParaRPr>
          </a:p>
        </p:txBody>
      </p:sp>
      <p:pic>
        <p:nvPicPr>
          <p:cNvPr id="306" name="图片 3" descr=""/>
          <p:cNvPicPr/>
          <p:nvPr/>
        </p:nvPicPr>
        <p:blipFill>
          <a:blip r:embed="rId3"/>
          <a:stretch/>
        </p:blipFill>
        <p:spPr>
          <a:xfrm>
            <a:off x="3374640" y="3439440"/>
            <a:ext cx="2793960" cy="2793960"/>
          </a:xfrm>
          <a:prstGeom prst="rect">
            <a:avLst/>
          </a:prstGeom>
          <a:ln>
            <a:noFill/>
          </a:ln>
        </p:spPr>
      </p:pic>
      <p:sp>
        <p:nvSpPr>
          <p:cNvPr id="307" name="CustomShape 3"/>
          <p:cNvSpPr/>
          <p:nvPr/>
        </p:nvSpPr>
        <p:spPr>
          <a:xfrm>
            <a:off x="2576520" y="1241640"/>
            <a:ext cx="4232160" cy="206280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308" name="CustomShape 4"/>
          <p:cNvSpPr/>
          <p:nvPr/>
        </p:nvSpPr>
        <p:spPr>
          <a:xfrm>
            <a:off x="2831760" y="1376280"/>
            <a:ext cx="3880080" cy="1736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uFill>
                  <a:solidFill>
                    <a:srgbClr val="ffffff"/>
                  </a:solidFill>
                </a:uFill>
                <a:latin typeface="Calibri"/>
              </a:rPr>
              <a:t>你以为这就结束了？当然不！除了上述关于</a:t>
            </a:r>
            <a:r>
              <a:rPr b="0" lang="en-US" sz="1800" spc="-1" strike="noStrike">
                <a:solidFill>
                  <a:srgbClr val="ffffff"/>
                </a:solidFill>
                <a:uFill>
                  <a:solidFill>
                    <a:srgbClr val="ffffff"/>
                  </a:solidFill>
                </a:uFill>
                <a:latin typeface="Calibri"/>
              </a:rPr>
              <a:t>STN</a:t>
            </a:r>
            <a:r>
              <a:rPr b="0" lang="en-US" sz="1800" spc="-1" strike="noStrike">
                <a:solidFill>
                  <a:srgbClr val="ffffff"/>
                </a:solidFill>
                <a:uFill>
                  <a:solidFill>
                    <a:srgbClr val="ffffff"/>
                  </a:solidFill>
                </a:uFill>
                <a:latin typeface="Calibri"/>
              </a:rPr>
              <a:t>的研究以外，我们组还做了另一个</a:t>
            </a:r>
            <a:r>
              <a:rPr b="0" lang="en-US" sz="1800" spc="-1" strike="noStrike">
                <a:solidFill>
                  <a:srgbClr val="ffffff"/>
                </a:solidFill>
                <a:uFill>
                  <a:solidFill>
                    <a:srgbClr val="ffffff"/>
                  </a:solidFill>
                </a:uFill>
                <a:latin typeface="Calibri"/>
              </a:rPr>
              <a:t>GAN</a:t>
            </a:r>
            <a:r>
              <a:rPr b="0" lang="en-US" sz="1800" spc="-1" strike="noStrike">
                <a:solidFill>
                  <a:srgbClr val="ffffff"/>
                </a:solidFill>
                <a:uFill>
                  <a:solidFill>
                    <a:srgbClr val="ffffff"/>
                  </a:solidFill>
                </a:uFill>
                <a:latin typeface="Calibri"/>
              </a:rPr>
              <a:t>相关的模型复刻</a:t>
            </a:r>
            <a:r>
              <a:rPr b="0" lang="en-US" sz="1800" spc="-1" strike="noStrike">
                <a:solidFill>
                  <a:srgbClr val="ffffff"/>
                </a:solidFill>
                <a:uFill>
                  <a:solidFill>
                    <a:srgbClr val="ffffff"/>
                  </a:solidFill>
                </a:uFill>
                <a:latin typeface="Calibri"/>
              </a:rPr>
              <a:t>!</a:t>
            </a:r>
            <a:r>
              <a:rPr b="0" lang="en-US" sz="1800" spc="-1" strike="noStrike">
                <a:solidFill>
                  <a:srgbClr val="ffffff"/>
                </a:solidFill>
                <a:uFill>
                  <a:solidFill>
                    <a:srgbClr val="ffffff"/>
                  </a:solidFill>
                </a:uFill>
                <a:latin typeface="Calibri"/>
              </a:rPr>
              <a:t>由于时间有限，在此仅作简要介绍，关于</a:t>
            </a:r>
            <a:r>
              <a:rPr b="0" lang="en-US" sz="1800" spc="-1" strike="noStrike">
                <a:solidFill>
                  <a:srgbClr val="ffffff"/>
                </a:solidFill>
                <a:uFill>
                  <a:solidFill>
                    <a:srgbClr val="ffffff"/>
                  </a:solidFill>
                </a:uFill>
                <a:latin typeface="Calibri"/>
              </a:rPr>
              <a:t>GAN</a:t>
            </a:r>
            <a:r>
              <a:rPr b="0" lang="en-US" sz="1800" spc="-1" strike="noStrike">
                <a:solidFill>
                  <a:srgbClr val="ffffff"/>
                </a:solidFill>
                <a:uFill>
                  <a:solidFill>
                    <a:srgbClr val="ffffff"/>
                  </a:solidFill>
                </a:uFill>
                <a:latin typeface="Calibri"/>
              </a:rPr>
              <a:t>网络的相关介绍，之前有同学也有做过，在此不展开讲。</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70" dur="indefinite" restart="never" nodeType="tmRoot">
          <p:childTnLst>
            <p:seq>
              <p:cTn id="171"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图片 8" descr=""/>
          <p:cNvPicPr/>
          <p:nvPr/>
        </p:nvPicPr>
        <p:blipFill>
          <a:blip r:embed="rId1"/>
          <a:stretch/>
        </p:blipFill>
        <p:spPr>
          <a:xfrm rot="18877200">
            <a:off x="-1215360" y="775800"/>
            <a:ext cx="3443400" cy="3443400"/>
          </a:xfrm>
          <a:prstGeom prst="rect">
            <a:avLst/>
          </a:prstGeom>
          <a:ln>
            <a:noFill/>
          </a:ln>
        </p:spPr>
      </p:pic>
      <p:pic>
        <p:nvPicPr>
          <p:cNvPr id="310" name="图片 13" descr=""/>
          <p:cNvPicPr/>
          <p:nvPr/>
        </p:nvPicPr>
        <p:blipFill>
          <a:blip r:embed="rId2"/>
          <a:stretch/>
        </p:blipFill>
        <p:spPr>
          <a:xfrm rot="8109600">
            <a:off x="6901560" y="1954800"/>
            <a:ext cx="3443400" cy="3443400"/>
          </a:xfrm>
          <a:prstGeom prst="rect">
            <a:avLst/>
          </a:prstGeom>
          <a:ln>
            <a:noFill/>
          </a:ln>
        </p:spPr>
      </p:pic>
      <p:sp>
        <p:nvSpPr>
          <p:cNvPr id="311"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外传</a:t>
            </a:r>
            <a:endParaRPr b="0" lang="en-US" sz="1800" spc="-1" strike="noStrike">
              <a:solidFill>
                <a:srgbClr val="000000"/>
              </a:solidFill>
              <a:uFill>
                <a:solidFill>
                  <a:srgbClr val="ffffff"/>
                </a:solidFill>
              </a:uFill>
              <a:latin typeface="Arial"/>
            </a:endParaRPr>
          </a:p>
        </p:txBody>
      </p:sp>
      <p:sp>
        <p:nvSpPr>
          <p:cNvPr id="312" name="CustomShape 2"/>
          <p:cNvSpPr/>
          <p:nvPr/>
        </p:nvSpPr>
        <p:spPr>
          <a:xfrm>
            <a:off x="959760" y="528840"/>
            <a:ext cx="48564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6</a:t>
            </a:r>
            <a:endParaRPr b="0" lang="en-US" sz="1800" spc="-1" strike="noStrike">
              <a:solidFill>
                <a:srgbClr val="000000"/>
              </a:solidFill>
              <a:uFill>
                <a:solidFill>
                  <a:srgbClr val="ffffff"/>
                </a:solidFill>
              </a:uFill>
              <a:latin typeface="Arial"/>
            </a:endParaRPr>
          </a:p>
        </p:txBody>
      </p:sp>
      <p:sp>
        <p:nvSpPr>
          <p:cNvPr id="313" name="CustomShape 3"/>
          <p:cNvSpPr/>
          <p:nvPr/>
        </p:nvSpPr>
        <p:spPr>
          <a:xfrm>
            <a:off x="1912680" y="1288440"/>
            <a:ext cx="6018120" cy="702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参考自</a:t>
            </a:r>
            <a:r>
              <a:rPr b="0" lang="en-US" sz="1800" spc="-1" strike="noStrike">
                <a:solidFill>
                  <a:srgbClr val="000000"/>
                </a:solidFill>
                <a:uFill>
                  <a:solidFill>
                    <a:srgbClr val="ffffff"/>
                  </a:solidFill>
                </a:uFill>
                <a:latin typeface="Calibri"/>
              </a:rPr>
              <a:t>github </a:t>
            </a:r>
            <a:r>
              <a:rPr b="0" lang="en-US" sz="1800" spc="-1" strike="noStrike">
                <a:solidFill>
                  <a:srgbClr val="000000"/>
                </a:solidFill>
                <a:uFill>
                  <a:solidFill>
                    <a:srgbClr val="ffffff"/>
                  </a:solidFill>
                </a:uFill>
                <a:latin typeface="Calibri"/>
              </a:rPr>
              <a:t>上的一个项目</a:t>
            </a:r>
            <a:r>
              <a:rPr b="0" lang="en-US" sz="1800" spc="-1" strike="noStrike">
                <a:solidFill>
                  <a:srgbClr val="000000"/>
                </a:solidFill>
                <a:uFill>
                  <a:solidFill>
                    <a:srgbClr val="ffffff"/>
                  </a:solidFill>
                </a:uFill>
                <a:latin typeface="Calibri"/>
              </a:rPr>
              <a:t>StarGAN,</a:t>
            </a:r>
            <a:r>
              <a:rPr b="0" lang="en-US" sz="1800" spc="-1" strike="noStrike">
                <a:solidFill>
                  <a:srgbClr val="000000"/>
                </a:solidFill>
                <a:uFill>
                  <a:solidFill>
                    <a:srgbClr val="ffffff"/>
                  </a:solidFill>
                </a:uFill>
                <a:latin typeface="Calibri"/>
              </a:rPr>
              <a:t>地址如下：</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u="sng">
                <a:solidFill>
                  <a:srgbClr val="0563c1"/>
                </a:solidFill>
                <a:uFill>
                  <a:solidFill>
                    <a:srgbClr val="ffffff"/>
                  </a:solidFill>
                </a:uFill>
                <a:latin typeface="Calibri"/>
                <a:hlinkClick r:id="rId3"/>
              </a:rPr>
              <a:t>https://</a:t>
            </a:r>
            <a:r>
              <a:rPr b="0" lang="en-US" sz="1800" spc="-1" strike="noStrike" u="sng">
                <a:solidFill>
                  <a:srgbClr val="0563c1"/>
                </a:solidFill>
                <a:uFill>
                  <a:solidFill>
                    <a:srgbClr val="ffffff"/>
                  </a:solidFill>
                </a:uFill>
                <a:latin typeface="Calibri"/>
                <a:hlinkClick r:id="rId4"/>
              </a:rPr>
              <a:t>github.com/yunjey/StarGAN</a:t>
            </a:r>
            <a:r>
              <a:rPr b="0" lang="en-US" sz="1800" spc="-1" strike="noStrike">
                <a:solidFill>
                  <a:srgbClr val="000000"/>
                </a:solidFill>
                <a:uFill>
                  <a:solidFill>
                    <a:srgbClr val="ffffff"/>
                  </a:solidFill>
                </a:uFill>
                <a:latin typeface="Calibri"/>
              </a:rPr>
              <a:t>，其官方效果如下：</a:t>
            </a:r>
            <a:endParaRPr b="0" lang="en-US" sz="1800" spc="-1" strike="noStrike">
              <a:solidFill>
                <a:srgbClr val="000000"/>
              </a:solidFill>
              <a:uFill>
                <a:solidFill>
                  <a:srgbClr val="ffffff"/>
                </a:solidFill>
              </a:uFill>
              <a:latin typeface="Arial"/>
            </a:endParaRPr>
          </a:p>
        </p:txBody>
      </p:sp>
      <p:pic>
        <p:nvPicPr>
          <p:cNvPr id="314" name="图片 2" descr=""/>
          <p:cNvPicPr/>
          <p:nvPr/>
        </p:nvPicPr>
        <p:blipFill>
          <a:blip r:embed="rId5"/>
          <a:stretch/>
        </p:blipFill>
        <p:spPr>
          <a:xfrm>
            <a:off x="1341720" y="2055960"/>
            <a:ext cx="6703920" cy="3025080"/>
          </a:xfrm>
          <a:prstGeom prst="rect">
            <a:avLst/>
          </a:prstGeom>
          <a:ln>
            <a:noFill/>
          </a:ln>
        </p:spPr>
      </p:pic>
    </p:spTree>
  </p:cSld>
  <p:transition spd="slow">
    <p:random/>
  </p:transition>
  <p:timing>
    <p:tnLst>
      <p:par>
        <p:cTn id="172" dur="indefinite" restart="never" nodeType="tmRoot">
          <p:childTnLst>
            <p:seq>
              <p:cTn id="173"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图片 8" descr=""/>
          <p:cNvPicPr/>
          <p:nvPr/>
        </p:nvPicPr>
        <p:blipFill>
          <a:blip r:embed="rId1"/>
          <a:stretch/>
        </p:blipFill>
        <p:spPr>
          <a:xfrm rot="18877200">
            <a:off x="-1215360" y="775800"/>
            <a:ext cx="3443400" cy="3443400"/>
          </a:xfrm>
          <a:prstGeom prst="rect">
            <a:avLst/>
          </a:prstGeom>
          <a:ln>
            <a:noFill/>
          </a:ln>
        </p:spPr>
      </p:pic>
      <p:pic>
        <p:nvPicPr>
          <p:cNvPr id="316" name="图片 13" descr=""/>
          <p:cNvPicPr/>
          <p:nvPr/>
        </p:nvPicPr>
        <p:blipFill>
          <a:blip r:embed="rId2"/>
          <a:stretch/>
        </p:blipFill>
        <p:spPr>
          <a:xfrm rot="8109600">
            <a:off x="6901560" y="1954800"/>
            <a:ext cx="3443400" cy="3443400"/>
          </a:xfrm>
          <a:prstGeom prst="rect">
            <a:avLst/>
          </a:prstGeom>
          <a:ln>
            <a:noFill/>
          </a:ln>
        </p:spPr>
      </p:pic>
      <p:sp>
        <p:nvSpPr>
          <p:cNvPr id="317"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外传</a:t>
            </a:r>
            <a:endParaRPr b="0" lang="en-US" sz="1800" spc="-1" strike="noStrike">
              <a:solidFill>
                <a:srgbClr val="000000"/>
              </a:solidFill>
              <a:uFill>
                <a:solidFill>
                  <a:srgbClr val="ffffff"/>
                </a:solidFill>
              </a:uFill>
              <a:latin typeface="Arial"/>
            </a:endParaRPr>
          </a:p>
        </p:txBody>
      </p:sp>
      <p:sp>
        <p:nvSpPr>
          <p:cNvPr id="318" name="CustomShape 2"/>
          <p:cNvSpPr/>
          <p:nvPr/>
        </p:nvSpPr>
        <p:spPr>
          <a:xfrm>
            <a:off x="959760" y="528840"/>
            <a:ext cx="48564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6</a:t>
            </a:r>
            <a:endParaRPr b="0" lang="en-US" sz="1800" spc="-1" strike="noStrike">
              <a:solidFill>
                <a:srgbClr val="000000"/>
              </a:solidFill>
              <a:uFill>
                <a:solidFill>
                  <a:srgbClr val="ffffff"/>
                </a:solidFill>
              </a:uFill>
              <a:latin typeface="Arial"/>
            </a:endParaRPr>
          </a:p>
        </p:txBody>
      </p:sp>
      <p:sp>
        <p:nvSpPr>
          <p:cNvPr id="319" name="CustomShape 3"/>
          <p:cNvSpPr/>
          <p:nvPr/>
        </p:nvSpPr>
        <p:spPr>
          <a:xfrm>
            <a:off x="1570680" y="1718640"/>
            <a:ext cx="2924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官方参考的网络结构如下：</a:t>
            </a:r>
            <a:endParaRPr b="0" lang="en-US" sz="1800" spc="-1" strike="noStrike">
              <a:solidFill>
                <a:srgbClr val="000000"/>
              </a:solidFill>
              <a:uFill>
                <a:solidFill>
                  <a:srgbClr val="ffffff"/>
                </a:solidFill>
              </a:uFill>
              <a:latin typeface="Arial"/>
            </a:endParaRPr>
          </a:p>
        </p:txBody>
      </p:sp>
      <p:sp>
        <p:nvSpPr>
          <p:cNvPr id="320" name="CustomShape 4"/>
          <p:cNvSpPr/>
          <p:nvPr/>
        </p:nvSpPr>
        <p:spPr>
          <a:xfrm>
            <a:off x="1736640" y="4532400"/>
            <a:ext cx="2182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Generator network</a:t>
            </a:r>
            <a:endParaRPr b="0" lang="en-US" sz="1800" spc="-1" strike="noStrike">
              <a:solidFill>
                <a:srgbClr val="000000"/>
              </a:solidFill>
              <a:uFill>
                <a:solidFill>
                  <a:srgbClr val="ffffff"/>
                </a:solidFill>
              </a:uFill>
              <a:latin typeface="Arial"/>
            </a:endParaRPr>
          </a:p>
        </p:txBody>
      </p:sp>
      <p:sp>
        <p:nvSpPr>
          <p:cNvPr id="321" name="CustomShape 5"/>
          <p:cNvSpPr/>
          <p:nvPr/>
        </p:nvSpPr>
        <p:spPr>
          <a:xfrm>
            <a:off x="4988880" y="4514760"/>
            <a:ext cx="25585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Discriminator network</a:t>
            </a:r>
            <a:endParaRPr b="0" lang="en-US" sz="1800" spc="-1" strike="noStrike">
              <a:solidFill>
                <a:srgbClr val="000000"/>
              </a:solidFill>
              <a:uFill>
                <a:solidFill>
                  <a:srgbClr val="ffffff"/>
                </a:solidFill>
              </a:uFill>
              <a:latin typeface="Arial"/>
            </a:endParaRPr>
          </a:p>
        </p:txBody>
      </p:sp>
      <p:pic>
        <p:nvPicPr>
          <p:cNvPr id="322" name="图片 2" descr=""/>
          <p:cNvPicPr/>
          <p:nvPr/>
        </p:nvPicPr>
        <p:blipFill>
          <a:blip r:embed="rId3"/>
          <a:srcRect l="3825" t="872" r="3729" b="14792"/>
          <a:stretch/>
        </p:blipFill>
        <p:spPr>
          <a:xfrm>
            <a:off x="4646880" y="2497680"/>
            <a:ext cx="3469320" cy="1959120"/>
          </a:xfrm>
          <a:prstGeom prst="rect">
            <a:avLst/>
          </a:prstGeom>
          <a:ln>
            <a:noFill/>
          </a:ln>
        </p:spPr>
      </p:pic>
      <p:pic>
        <p:nvPicPr>
          <p:cNvPr id="323" name="图片 7" descr=""/>
          <p:cNvPicPr/>
          <p:nvPr/>
        </p:nvPicPr>
        <p:blipFill>
          <a:blip r:embed="rId4"/>
          <a:srcRect l="8804" t="4778" r="9456" b="11303"/>
          <a:stretch/>
        </p:blipFill>
        <p:spPr>
          <a:xfrm>
            <a:off x="959760" y="2490480"/>
            <a:ext cx="3482640" cy="1966320"/>
          </a:xfrm>
          <a:prstGeom prst="rect">
            <a:avLst/>
          </a:prstGeom>
          <a:ln>
            <a:noFill/>
          </a:ln>
        </p:spPr>
      </p:pic>
    </p:spTree>
  </p:cSld>
  <p:transition spd="slow">
    <p:random/>
  </p:transition>
  <p:timing>
    <p:tnLst>
      <p:par>
        <p:cTn id="174" dur="indefinite" restart="never" nodeType="tmRoot">
          <p:childTnLst>
            <p:seq>
              <p:cTn id="175"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96" name="图片 2" descr=""/>
          <p:cNvPicPr/>
          <p:nvPr/>
        </p:nvPicPr>
        <p:blipFill>
          <a:blip r:embed="rId1"/>
          <a:stretch/>
        </p:blipFill>
        <p:spPr>
          <a:xfrm rot="15735000">
            <a:off x="216000" y="-523440"/>
            <a:ext cx="3434760" cy="3434760"/>
          </a:xfrm>
          <a:prstGeom prst="rect">
            <a:avLst/>
          </a:prstGeom>
          <a:ln>
            <a:noFill/>
          </a:ln>
        </p:spPr>
      </p:pic>
      <p:pic>
        <p:nvPicPr>
          <p:cNvPr id="97" name="图片 11" descr=""/>
          <p:cNvPicPr/>
          <p:nvPr/>
        </p:nvPicPr>
        <p:blipFill>
          <a:blip r:embed="rId2"/>
          <a:stretch/>
        </p:blipFill>
        <p:spPr>
          <a:xfrm rot="15735000">
            <a:off x="5923440" y="3737520"/>
            <a:ext cx="3434760" cy="3434760"/>
          </a:xfrm>
          <a:prstGeom prst="rect">
            <a:avLst/>
          </a:prstGeom>
          <a:ln>
            <a:noFill/>
          </a:ln>
        </p:spPr>
      </p:pic>
      <p:sp>
        <p:nvSpPr>
          <p:cNvPr id="98" name="CustomShape 2"/>
          <p:cNvSpPr/>
          <p:nvPr/>
        </p:nvSpPr>
        <p:spPr>
          <a:xfrm>
            <a:off x="695520" y="3084120"/>
            <a:ext cx="3625920" cy="240300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0d0d0d"/>
              </a:buClr>
              <a:buFont typeface="StarSymbol"/>
              <a:buAutoNum type="arabicPlain"/>
            </a:pPr>
            <a:r>
              <a:rPr b="1" lang="en-US" sz="1380" spc="449" strike="noStrike">
                <a:solidFill>
                  <a:srgbClr val="0d0d0d"/>
                </a:solidFill>
                <a:uFill>
                  <a:solidFill>
                    <a:srgbClr val="ffffff"/>
                  </a:solidFill>
                </a:uFill>
                <a:latin typeface="Noto Sans S Chinese Thin"/>
                <a:ea typeface="Noto Sans S Chinese Thin"/>
              </a:rPr>
              <a:t>研究介绍</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2720">
              <a:lnSpc>
                <a:spcPct val="100000"/>
              </a:lnSpc>
              <a:buClr>
                <a:srgbClr val="0d0d0d"/>
              </a:buClr>
              <a:buFont typeface="StarSymbol"/>
              <a:buAutoNum type="arabicPlain"/>
            </a:pPr>
            <a:r>
              <a:rPr b="1" lang="en-US" sz="1380" spc="449" strike="noStrike">
                <a:solidFill>
                  <a:srgbClr val="0d0d0d"/>
                </a:solidFill>
                <a:uFill>
                  <a:solidFill>
                    <a:srgbClr val="ffffff"/>
                  </a:solidFill>
                </a:uFill>
                <a:latin typeface="Noto Sans S Chinese Thin"/>
                <a:ea typeface="Noto Sans S Chinese Thin"/>
              </a:rPr>
              <a:t>基于软注意力机制的</a:t>
            </a:r>
            <a:r>
              <a:rPr b="1" lang="en-US" sz="1380" spc="449" strike="noStrike">
                <a:solidFill>
                  <a:srgbClr val="0d0d0d"/>
                </a:solidFill>
                <a:uFill>
                  <a:solidFill>
                    <a:srgbClr val="ffffff"/>
                  </a:solidFill>
                </a:uFill>
                <a:latin typeface="Noto Sans S Chinese Thin"/>
                <a:ea typeface="Noto Sans S Chinese Thin"/>
              </a:rPr>
              <a:t>STN</a:t>
            </a:r>
            <a:r>
              <a:rPr b="1" lang="en-US" sz="1380" spc="449" strike="noStrike">
                <a:solidFill>
                  <a:srgbClr val="0d0d0d"/>
                </a:solidFill>
                <a:uFill>
                  <a:solidFill>
                    <a:srgbClr val="ffffff"/>
                  </a:solidFill>
                </a:uFill>
                <a:latin typeface="Noto Sans S Chinese Thin"/>
                <a:ea typeface="Noto Sans S Chinese Thin"/>
              </a:rPr>
              <a:t>模块</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2720">
              <a:lnSpc>
                <a:spcPct val="100000"/>
              </a:lnSpc>
              <a:buClr>
                <a:srgbClr val="181717"/>
              </a:buClr>
              <a:buFont typeface="StarSymbol"/>
              <a:buAutoNum type="arabicPlain"/>
            </a:pPr>
            <a:r>
              <a:rPr b="1" lang="en-US" sz="1380" spc="449" strike="noStrike">
                <a:solidFill>
                  <a:srgbClr val="181717"/>
                </a:solidFill>
                <a:uFill>
                  <a:solidFill>
                    <a:srgbClr val="ffffff"/>
                  </a:solidFill>
                </a:uFill>
                <a:latin typeface="Noto Sans S Chinese Thin"/>
                <a:ea typeface="Noto Sans S Chinese Thin"/>
              </a:rPr>
              <a:t>数据预处理</a:t>
            </a:r>
            <a:r>
              <a:rPr b="1" lang="en-US" sz="1380" spc="449" strike="noStrike">
                <a:solidFill>
                  <a:srgbClr val="181717"/>
                </a:solidFill>
                <a:uFill>
                  <a:solidFill>
                    <a:srgbClr val="ffffff"/>
                  </a:solidFill>
                </a:uFill>
                <a:latin typeface="Noto Sans S Chinese Thin"/>
                <a:ea typeface="Noto Sans S Chinese Thin"/>
              </a:rPr>
              <a:t>&amp;</a:t>
            </a:r>
            <a:r>
              <a:rPr b="1" lang="en-US" sz="1380" spc="449" strike="noStrike">
                <a:solidFill>
                  <a:srgbClr val="181717"/>
                </a:solidFill>
                <a:uFill>
                  <a:solidFill>
                    <a:srgbClr val="ffffff"/>
                  </a:solidFill>
                </a:uFill>
                <a:latin typeface="Noto Sans S Chinese Thin"/>
                <a:ea typeface="Noto Sans S Chinese Thin"/>
              </a:rPr>
              <a:t>网络结构设计</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2720">
              <a:lnSpc>
                <a:spcPct val="100000"/>
              </a:lnSpc>
              <a:buClr>
                <a:srgbClr val="181717"/>
              </a:buClr>
              <a:buFont typeface="StarSymbol"/>
              <a:buAutoNum type="arabicPlain"/>
            </a:pPr>
            <a:r>
              <a:rPr b="1" lang="en-US" sz="1380" spc="449" strike="noStrike">
                <a:solidFill>
                  <a:srgbClr val="181717"/>
                </a:solidFill>
                <a:uFill>
                  <a:solidFill>
                    <a:srgbClr val="ffffff"/>
                  </a:solidFill>
                </a:uFill>
                <a:latin typeface="Noto Sans S Chinese Thin"/>
                <a:ea typeface="Noto Sans S Chinese Thin"/>
              </a:rPr>
              <a:t>研究结果</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2720">
              <a:lnSpc>
                <a:spcPct val="100000"/>
              </a:lnSpc>
              <a:buClr>
                <a:srgbClr val="181717"/>
              </a:buClr>
              <a:buFont typeface="StarSymbol"/>
              <a:buAutoNum type="arabicPlain"/>
            </a:pPr>
            <a:r>
              <a:rPr b="1" lang="en-US" sz="1380" spc="449" strike="noStrike">
                <a:solidFill>
                  <a:srgbClr val="181717"/>
                </a:solidFill>
                <a:uFill>
                  <a:solidFill>
                    <a:srgbClr val="ffffff"/>
                  </a:solidFill>
                </a:uFill>
                <a:latin typeface="Noto Sans S Chinese Thin"/>
                <a:ea typeface="Noto Sans S Chinese Thin"/>
              </a:rPr>
              <a:t>总结</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99" name="CustomShape 3"/>
          <p:cNvSpPr/>
          <p:nvPr/>
        </p:nvSpPr>
        <p:spPr>
          <a:xfrm>
            <a:off x="4093200" y="1667160"/>
            <a:ext cx="3535920" cy="1735560"/>
          </a:xfrm>
          <a:prstGeom prst="rect">
            <a:avLst/>
          </a:prstGeom>
          <a:noFill/>
          <a:ln>
            <a:noFill/>
          </a:ln>
          <a:effectLst>
            <a:outerShdw algn="t" blurRad="50800" dir="5400000" dist="38100" rotWithShape="0">
              <a:srgbClr val="000000">
                <a:alpha val="40000"/>
              </a:srgbClr>
            </a:outerShdw>
          </a:effectLst>
        </p:spPr>
        <p:style>
          <a:lnRef idx="0"/>
          <a:fillRef idx="0"/>
          <a:effectRef idx="0"/>
          <a:fontRef idx="minor"/>
        </p:style>
        <p:txBody>
          <a:bodyPr lIns="90000" rIns="90000" tIns="45000" bIns="45000"/>
          <a:p>
            <a:pPr algn="r">
              <a:lnSpc>
                <a:spcPct val="100000"/>
              </a:lnSpc>
            </a:pPr>
            <a:r>
              <a:rPr b="0" lang="en-US" sz="5400" spc="-1" strike="noStrike">
                <a:solidFill>
                  <a:srgbClr val="262626"/>
                </a:solidFill>
                <a:uFill>
                  <a:solidFill>
                    <a:srgbClr val="ffffff"/>
                  </a:solidFill>
                </a:uFill>
                <a:latin typeface="Minion Pro SmBd"/>
                <a:ea typeface="微软雅黑"/>
              </a:rPr>
              <a:t>CONTENTS</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1" fill="hold">
                                          <p:stCondLst>
                                            <p:cond delay="0"/>
                                          </p:stCondLst>
                                        </p:cTn>
                                        <p:tgtEl>
                                          <p:spTgt spid="99"/>
                                        </p:tgtEl>
                                        <p:attrNameLst>
                                          <p:attrName>style.visibility</p:attrName>
                                        </p:attrNameLst>
                                      </p:cBhvr>
                                      <p:to>
                                        <p:strVal val="visible"/>
                                      </p:to>
                                    </p:set>
                                    <p:animEffect filter="fade" transition="in">
                                      <p:cBhvr additive="repl">
                                        <p:cTn id="21" dur="500"/>
                                        <p:tgtEl>
                                          <p:spTgt spid="99"/>
                                        </p:tgtEl>
                                      </p:cBhvr>
                                    </p:animEffect>
                                  </p:childTnLst>
                                </p:cTn>
                              </p:par>
                            </p:childTnLst>
                          </p:cTn>
                        </p:par>
                      </p:childTnLst>
                    </p:cTn>
                  </p:par>
                  <p:par>
                    <p:cTn id="22" fill="hold">
                      <p:stCondLst>
                        <p:cond delay="indefinite"/>
                      </p:stCondLst>
                      <p:childTnLst>
                        <p:par>
                          <p:cTn id="23" fill="hold">
                            <p:stCondLst>
                              <p:cond delay="0"/>
                            </p:stCondLst>
                            <p:childTnLst>
                              <p:par>
                                <p:cTn id="24" nodeType="clickEffect" fill="hold" presetClass="entr" presetID="10">
                                  <p:stCondLst>
                                    <p:cond delay="0"/>
                                  </p:stCondLst>
                                  <p:childTnLst>
                                    <p:set>
                                      <p:cBhvr>
                                        <p:cTn id="25" dur="1" fill="hold">
                                          <p:stCondLst>
                                            <p:cond delay="0"/>
                                          </p:stCondLst>
                                        </p:cTn>
                                        <p:tgtEl>
                                          <p:spTgt spid="98"/>
                                        </p:tgtEl>
                                        <p:attrNameLst>
                                          <p:attrName>style.visibility</p:attrName>
                                        </p:attrNameLst>
                                      </p:cBhvr>
                                      <p:to>
                                        <p:strVal val="visible"/>
                                      </p:to>
                                    </p:set>
                                    <p:animEffect filter="fade" transition="in">
                                      <p:cBhvr additive="repl">
                                        <p:cTn id="26" dur="500"/>
                                        <p:tgtEl>
                                          <p:spTgt spid="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图片 8" descr=""/>
          <p:cNvPicPr/>
          <p:nvPr/>
        </p:nvPicPr>
        <p:blipFill>
          <a:blip r:embed="rId1"/>
          <a:stretch/>
        </p:blipFill>
        <p:spPr>
          <a:xfrm rot="18877200">
            <a:off x="-1215360" y="775800"/>
            <a:ext cx="3443400" cy="3443400"/>
          </a:xfrm>
          <a:prstGeom prst="rect">
            <a:avLst/>
          </a:prstGeom>
          <a:ln>
            <a:noFill/>
          </a:ln>
        </p:spPr>
      </p:pic>
      <p:pic>
        <p:nvPicPr>
          <p:cNvPr id="325" name="图片 13" descr=""/>
          <p:cNvPicPr/>
          <p:nvPr/>
        </p:nvPicPr>
        <p:blipFill>
          <a:blip r:embed="rId2"/>
          <a:stretch/>
        </p:blipFill>
        <p:spPr>
          <a:xfrm rot="8109600">
            <a:off x="6901560" y="1954800"/>
            <a:ext cx="3443400" cy="3443400"/>
          </a:xfrm>
          <a:prstGeom prst="rect">
            <a:avLst/>
          </a:prstGeom>
          <a:ln>
            <a:noFill/>
          </a:ln>
        </p:spPr>
      </p:pic>
      <p:sp>
        <p:nvSpPr>
          <p:cNvPr id="326"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外传</a:t>
            </a:r>
            <a:endParaRPr b="0" lang="en-US" sz="1800" spc="-1" strike="noStrike">
              <a:solidFill>
                <a:srgbClr val="000000"/>
              </a:solidFill>
              <a:uFill>
                <a:solidFill>
                  <a:srgbClr val="ffffff"/>
                </a:solidFill>
              </a:uFill>
              <a:latin typeface="Arial"/>
            </a:endParaRPr>
          </a:p>
        </p:txBody>
      </p:sp>
      <p:sp>
        <p:nvSpPr>
          <p:cNvPr id="327" name="CustomShape 2"/>
          <p:cNvSpPr/>
          <p:nvPr/>
        </p:nvSpPr>
        <p:spPr>
          <a:xfrm>
            <a:off x="959760" y="528840"/>
            <a:ext cx="48564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6</a:t>
            </a:r>
            <a:endParaRPr b="0" lang="en-US" sz="1800" spc="-1" strike="noStrike">
              <a:solidFill>
                <a:srgbClr val="000000"/>
              </a:solidFill>
              <a:uFill>
                <a:solidFill>
                  <a:srgbClr val="ffffff"/>
                </a:solidFill>
              </a:uFill>
              <a:latin typeface="Arial"/>
            </a:endParaRPr>
          </a:p>
        </p:txBody>
      </p:sp>
      <p:sp>
        <p:nvSpPr>
          <p:cNvPr id="328" name="CustomShape 3"/>
          <p:cNvSpPr/>
          <p:nvPr/>
        </p:nvSpPr>
        <p:spPr>
          <a:xfrm>
            <a:off x="1570320" y="1432080"/>
            <a:ext cx="3381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我们自己搭建的网络结构如下：</a:t>
            </a:r>
            <a:endParaRPr b="0" lang="en-US" sz="1800" spc="-1" strike="noStrike">
              <a:solidFill>
                <a:srgbClr val="000000"/>
              </a:solidFill>
              <a:uFill>
                <a:solidFill>
                  <a:srgbClr val="ffffff"/>
                </a:solidFill>
              </a:uFill>
              <a:latin typeface="Arial"/>
            </a:endParaRPr>
          </a:p>
        </p:txBody>
      </p:sp>
      <p:sp>
        <p:nvSpPr>
          <p:cNvPr id="329" name="CustomShape 4"/>
          <p:cNvSpPr/>
          <p:nvPr/>
        </p:nvSpPr>
        <p:spPr>
          <a:xfrm>
            <a:off x="1360080" y="4998600"/>
            <a:ext cx="2182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Generator network</a:t>
            </a:r>
            <a:endParaRPr b="0" lang="en-US" sz="1800" spc="-1" strike="noStrike">
              <a:solidFill>
                <a:srgbClr val="000000"/>
              </a:solidFill>
              <a:uFill>
                <a:solidFill>
                  <a:srgbClr val="ffffff"/>
                </a:solidFill>
              </a:uFill>
              <a:latin typeface="Arial"/>
            </a:endParaRPr>
          </a:p>
        </p:txBody>
      </p:sp>
      <p:sp>
        <p:nvSpPr>
          <p:cNvPr id="330" name="CustomShape 5"/>
          <p:cNvSpPr/>
          <p:nvPr/>
        </p:nvSpPr>
        <p:spPr>
          <a:xfrm>
            <a:off x="5329800" y="4998600"/>
            <a:ext cx="25585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Discriminator network</a:t>
            </a:r>
            <a:endParaRPr b="0" lang="en-US" sz="1800" spc="-1" strike="noStrike">
              <a:solidFill>
                <a:srgbClr val="000000"/>
              </a:solidFill>
              <a:uFill>
                <a:solidFill>
                  <a:srgbClr val="ffffff"/>
                </a:solidFill>
              </a:uFill>
              <a:latin typeface="Arial"/>
            </a:endParaRPr>
          </a:p>
        </p:txBody>
      </p:sp>
      <p:pic>
        <p:nvPicPr>
          <p:cNvPr id="331" name="图片 5" descr=""/>
          <p:cNvPicPr/>
          <p:nvPr/>
        </p:nvPicPr>
        <p:blipFill>
          <a:blip r:embed="rId3"/>
          <a:stretch/>
        </p:blipFill>
        <p:spPr>
          <a:xfrm>
            <a:off x="959760" y="2155320"/>
            <a:ext cx="3167640" cy="2665800"/>
          </a:xfrm>
          <a:prstGeom prst="rect">
            <a:avLst/>
          </a:prstGeom>
          <a:ln>
            <a:noFill/>
          </a:ln>
        </p:spPr>
      </p:pic>
      <p:pic>
        <p:nvPicPr>
          <p:cNvPr id="332" name="图片 6" descr=""/>
          <p:cNvPicPr/>
          <p:nvPr/>
        </p:nvPicPr>
        <p:blipFill>
          <a:blip r:embed="rId4"/>
          <a:stretch/>
        </p:blipFill>
        <p:spPr>
          <a:xfrm>
            <a:off x="4723200" y="2155320"/>
            <a:ext cx="3393000" cy="2665800"/>
          </a:xfrm>
          <a:prstGeom prst="rect">
            <a:avLst/>
          </a:prstGeom>
          <a:ln>
            <a:noFill/>
          </a:ln>
        </p:spPr>
      </p:pic>
    </p:spTree>
  </p:cSld>
  <p:transition spd="slow">
    <p:random/>
  </p:transition>
  <p:timing>
    <p:tnLst>
      <p:par>
        <p:cTn id="176" dur="indefinite" restart="never" nodeType="tmRoot">
          <p:childTnLst>
            <p:seq>
              <p:cTn id="177"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图片 8" descr=""/>
          <p:cNvPicPr/>
          <p:nvPr/>
        </p:nvPicPr>
        <p:blipFill>
          <a:blip r:embed="rId1"/>
          <a:stretch/>
        </p:blipFill>
        <p:spPr>
          <a:xfrm rot="18877200">
            <a:off x="-1215360" y="775800"/>
            <a:ext cx="3443400" cy="3443400"/>
          </a:xfrm>
          <a:prstGeom prst="rect">
            <a:avLst/>
          </a:prstGeom>
          <a:ln>
            <a:noFill/>
          </a:ln>
        </p:spPr>
      </p:pic>
      <p:pic>
        <p:nvPicPr>
          <p:cNvPr id="334" name="图片 13" descr=""/>
          <p:cNvPicPr/>
          <p:nvPr/>
        </p:nvPicPr>
        <p:blipFill>
          <a:blip r:embed="rId2"/>
          <a:stretch/>
        </p:blipFill>
        <p:spPr>
          <a:xfrm rot="8109600">
            <a:off x="6901560" y="1954800"/>
            <a:ext cx="3443400" cy="3443400"/>
          </a:xfrm>
          <a:prstGeom prst="rect">
            <a:avLst/>
          </a:prstGeom>
          <a:ln>
            <a:noFill/>
          </a:ln>
        </p:spPr>
      </p:pic>
      <p:sp>
        <p:nvSpPr>
          <p:cNvPr id="335" name="CustomShape 1"/>
          <p:cNvSpPr/>
          <p:nvPr/>
        </p:nvSpPr>
        <p:spPr>
          <a:xfrm>
            <a:off x="173484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外传</a:t>
            </a:r>
            <a:endParaRPr b="0" lang="en-US" sz="1800" spc="-1" strike="noStrike">
              <a:solidFill>
                <a:srgbClr val="000000"/>
              </a:solidFill>
              <a:uFill>
                <a:solidFill>
                  <a:srgbClr val="ffffff"/>
                </a:solidFill>
              </a:uFill>
              <a:latin typeface="Arial"/>
            </a:endParaRPr>
          </a:p>
        </p:txBody>
      </p:sp>
      <p:sp>
        <p:nvSpPr>
          <p:cNvPr id="336" name="CustomShape 2"/>
          <p:cNvSpPr/>
          <p:nvPr/>
        </p:nvSpPr>
        <p:spPr>
          <a:xfrm>
            <a:off x="959760" y="528840"/>
            <a:ext cx="48564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6</a:t>
            </a:r>
            <a:endParaRPr b="0" lang="en-US" sz="1800" spc="-1" strike="noStrike">
              <a:solidFill>
                <a:srgbClr val="000000"/>
              </a:solidFill>
              <a:uFill>
                <a:solidFill>
                  <a:srgbClr val="ffffff"/>
                </a:solidFill>
              </a:uFill>
              <a:latin typeface="Arial"/>
            </a:endParaRPr>
          </a:p>
        </p:txBody>
      </p:sp>
      <p:sp>
        <p:nvSpPr>
          <p:cNvPr id="337" name="CustomShape 3"/>
          <p:cNvSpPr/>
          <p:nvPr/>
        </p:nvSpPr>
        <p:spPr>
          <a:xfrm>
            <a:off x="1438200" y="1058040"/>
            <a:ext cx="70261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最激动人心的时刻——我方效（公）果（开）如（处）下（刑）：</a:t>
            </a:r>
            <a:endParaRPr b="0" lang="en-US" sz="1800" spc="-1" strike="noStrike">
              <a:solidFill>
                <a:srgbClr val="000000"/>
              </a:solidFill>
              <a:uFill>
                <a:solidFill>
                  <a:srgbClr val="ffffff"/>
                </a:solidFill>
              </a:uFill>
              <a:latin typeface="Arial"/>
            </a:endParaRPr>
          </a:p>
        </p:txBody>
      </p:sp>
      <p:pic>
        <p:nvPicPr>
          <p:cNvPr id="338" name="图片 1" descr=""/>
          <p:cNvPicPr/>
          <p:nvPr/>
        </p:nvPicPr>
        <p:blipFill>
          <a:blip r:embed="rId3"/>
          <a:stretch/>
        </p:blipFill>
        <p:spPr>
          <a:xfrm>
            <a:off x="1558440" y="1936800"/>
            <a:ext cx="6078600" cy="1012320"/>
          </a:xfrm>
          <a:prstGeom prst="rect">
            <a:avLst/>
          </a:prstGeom>
          <a:ln>
            <a:noFill/>
          </a:ln>
        </p:spPr>
      </p:pic>
      <p:pic>
        <p:nvPicPr>
          <p:cNvPr id="339" name="图片 2" descr=""/>
          <p:cNvPicPr/>
          <p:nvPr/>
        </p:nvPicPr>
        <p:blipFill>
          <a:blip r:embed="rId4"/>
          <a:stretch/>
        </p:blipFill>
        <p:spPr>
          <a:xfrm>
            <a:off x="1535760" y="3034440"/>
            <a:ext cx="6102360" cy="1016280"/>
          </a:xfrm>
          <a:prstGeom prst="rect">
            <a:avLst/>
          </a:prstGeom>
          <a:ln>
            <a:noFill/>
          </a:ln>
        </p:spPr>
      </p:pic>
      <p:pic>
        <p:nvPicPr>
          <p:cNvPr id="340" name="图片 4" descr=""/>
          <p:cNvPicPr/>
          <p:nvPr/>
        </p:nvPicPr>
        <p:blipFill>
          <a:blip r:embed="rId5"/>
          <a:stretch/>
        </p:blipFill>
        <p:spPr>
          <a:xfrm>
            <a:off x="1535760" y="4130280"/>
            <a:ext cx="6102360" cy="1016280"/>
          </a:xfrm>
          <a:prstGeom prst="rect">
            <a:avLst/>
          </a:prstGeom>
          <a:ln>
            <a:noFill/>
          </a:ln>
        </p:spPr>
      </p:pic>
      <p:pic>
        <p:nvPicPr>
          <p:cNvPr id="341" name="图片 5" descr=""/>
          <p:cNvPicPr/>
          <p:nvPr/>
        </p:nvPicPr>
        <p:blipFill>
          <a:blip r:embed="rId6"/>
          <a:stretch/>
        </p:blipFill>
        <p:spPr>
          <a:xfrm>
            <a:off x="1535760" y="5253480"/>
            <a:ext cx="6101280" cy="1016280"/>
          </a:xfrm>
          <a:prstGeom prst="rect">
            <a:avLst/>
          </a:prstGeom>
          <a:ln>
            <a:noFill/>
          </a:ln>
        </p:spPr>
      </p:pic>
      <p:sp>
        <p:nvSpPr>
          <p:cNvPr id="342" name="CustomShape 4"/>
          <p:cNvSpPr/>
          <p:nvPr/>
        </p:nvSpPr>
        <p:spPr>
          <a:xfrm>
            <a:off x="1698840" y="1487160"/>
            <a:ext cx="5731200" cy="40716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1365480" y="1537920"/>
            <a:ext cx="63320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uFill>
                  <a:solidFill>
                    <a:srgbClr val="ffffff"/>
                  </a:solidFill>
                </a:uFill>
                <a:latin typeface="Calibri"/>
              </a:rPr>
              <a:t>Input    Black_Hair   Blond_Hair   Brown_Hair  Age        Male</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178" dur="indefinite" restart="never" nodeType="tmRoot">
          <p:childTnLst>
            <p:seq>
              <p:cTn id="179" dur="indefinite" nodeType="mainSeq">
                <p:childTnLst>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1"/>
                                        </p:tgtEl>
                                        <p:attrNameLst>
                                          <p:attrName>style.visibility</p:attrName>
                                        </p:attrNameLst>
                                      </p:cBhvr>
                                      <p:to>
                                        <p:strVal val="visible"/>
                                      </p:to>
                                    </p:set>
                                  </p:childTnLst>
                                </p:cTn>
                              </p:par>
                              <p:par>
                                <p:cTn id="184" nodeType="withEffect" fill="hold" presetClass="entr" presetID="1">
                                  <p:stCondLst>
                                    <p:cond delay="0"/>
                                  </p:stCondLst>
                                  <p:childTnLst>
                                    <p:set>
                                      <p:cBhvr>
                                        <p:cTn id="185"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597600" y="3832560"/>
            <a:ext cx="2678400" cy="707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50" spc="-1" strike="noStrike">
                <a:solidFill>
                  <a:srgbClr val="181717"/>
                </a:solidFill>
                <a:uFill>
                  <a:solidFill>
                    <a:srgbClr val="ffffff"/>
                  </a:solidFill>
                </a:uFill>
                <a:latin typeface="Noto Sans S Chinese Light"/>
                <a:ea typeface="Noto Sans S Chinese Light"/>
              </a:rPr>
              <a:t>THANKS~</a:t>
            </a:r>
            <a:endParaRPr b="0" lang="en-US" sz="1800" spc="-1" strike="noStrike">
              <a:solidFill>
                <a:srgbClr val="000000"/>
              </a:solidFill>
              <a:uFill>
                <a:solidFill>
                  <a:srgbClr val="ffffff"/>
                </a:solidFill>
              </a:uFill>
              <a:latin typeface="Arial"/>
            </a:endParaRPr>
          </a:p>
        </p:txBody>
      </p:sp>
      <p:sp>
        <p:nvSpPr>
          <p:cNvPr id="345" name="CustomShape 2"/>
          <p:cNvSpPr/>
          <p:nvPr/>
        </p:nvSpPr>
        <p:spPr>
          <a:xfrm>
            <a:off x="820440" y="4592520"/>
            <a:ext cx="2503080" cy="308880"/>
          </a:xfrm>
          <a:prstGeom prst="roundRect">
            <a:avLst>
              <a:gd name="adj" fmla="val 1666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989" spc="-1" strike="noStrike">
                <a:solidFill>
                  <a:srgbClr val="ffffff"/>
                </a:solidFill>
                <a:uFill>
                  <a:solidFill>
                    <a:srgbClr val="ffffff"/>
                  </a:solidFill>
                </a:uFill>
                <a:latin typeface="Noto Sans S Chinese Light"/>
                <a:ea typeface="Noto Sans S Chinese Light"/>
              </a:rPr>
              <a:t>汇报人：罗晓峰  时间：</a:t>
            </a:r>
            <a:r>
              <a:rPr b="0" lang="en-US" sz="989" spc="-1" strike="noStrike">
                <a:solidFill>
                  <a:srgbClr val="ffffff"/>
                </a:solidFill>
                <a:uFill>
                  <a:solidFill>
                    <a:srgbClr val="ffffff"/>
                  </a:solidFill>
                </a:uFill>
                <a:latin typeface="Noto Sans S Chinese Light"/>
                <a:ea typeface="Noto Sans S Chinese Light"/>
              </a:rPr>
              <a:t>2019.06.10</a:t>
            </a:r>
            <a:endParaRPr b="0" lang="en-US" sz="1800" spc="-1" strike="noStrike">
              <a:solidFill>
                <a:srgbClr val="000000"/>
              </a:solidFill>
              <a:uFill>
                <a:solidFill>
                  <a:srgbClr val="ffffff"/>
                </a:solidFill>
              </a:uFill>
              <a:latin typeface="Arial"/>
            </a:endParaRPr>
          </a:p>
        </p:txBody>
      </p:sp>
      <p:sp>
        <p:nvSpPr>
          <p:cNvPr id="346" name="CustomShape 3"/>
          <p:cNvSpPr/>
          <p:nvPr/>
        </p:nvSpPr>
        <p:spPr>
          <a:xfrm>
            <a:off x="704160" y="2914560"/>
            <a:ext cx="356904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000000"/>
                </a:solidFill>
                <a:uFill>
                  <a:solidFill>
                    <a:srgbClr val="ffffff"/>
                  </a:solidFill>
                </a:uFill>
                <a:latin typeface="Noto Sans S Chinese Light"/>
                <a:ea typeface="Noto Sans S Chinese Light"/>
              </a:rPr>
              <a:t>2 0 1 9</a:t>
            </a:r>
            <a:endParaRPr b="0" lang="en-US" sz="1800" spc="-1" strike="noStrike">
              <a:solidFill>
                <a:srgbClr val="000000"/>
              </a:solidFill>
              <a:uFill>
                <a:solidFill>
                  <a:srgbClr val="ffffff"/>
                </a:solidFill>
              </a:uFill>
              <a:latin typeface="Arial"/>
            </a:endParaRPr>
          </a:p>
        </p:txBody>
      </p:sp>
      <p:pic>
        <p:nvPicPr>
          <p:cNvPr id="347" name="图片 2" descr=""/>
          <p:cNvPicPr/>
          <p:nvPr/>
        </p:nvPicPr>
        <p:blipFill>
          <a:blip r:embed="rId1"/>
          <a:stretch/>
        </p:blipFill>
        <p:spPr>
          <a:xfrm rot="15204600">
            <a:off x="69480" y="366480"/>
            <a:ext cx="3443400" cy="3443400"/>
          </a:xfrm>
          <a:prstGeom prst="rect">
            <a:avLst/>
          </a:prstGeom>
          <a:ln>
            <a:noFill/>
          </a:ln>
        </p:spPr>
      </p:pic>
    </p:spTree>
  </p:cSld>
  <p:transition spd="slow">
    <p:random/>
  </p:transition>
  <p:timing>
    <p:tnLst>
      <p:par>
        <p:cTn id="186" dur="indefinite" restart="never" nodeType="tmRoot">
          <p:childTnLst>
            <p:seq>
              <p:cTn id="187" dur="indefinite" nodeType="mainSeq">
                <p:childTnLst>
                  <p:par>
                    <p:cTn id="188" fill="hold">
                      <p:stCondLst>
                        <p:cond delay="0"/>
                      </p:stCondLst>
                      <p:childTnLst>
                        <p:par>
                          <p:cTn id="189" fill="hold">
                            <p:stCondLst>
                              <p:cond delay="0"/>
                            </p:stCondLst>
                            <p:childTnLst>
                              <p:par>
                                <p:cTn id="190" nodeType="withEffect" fill="hold" presetClass="entr" presetID="42">
                                  <p:stCondLst>
                                    <p:cond delay="1000"/>
                                  </p:stCondLst>
                                  <p:childTnLst>
                                    <p:set>
                                      <p:cBhvr>
                                        <p:cTn id="191" dur="1" fill="hold">
                                          <p:stCondLst>
                                            <p:cond delay="0"/>
                                          </p:stCondLst>
                                        </p:cTn>
                                        <p:tgtEl>
                                          <p:spTgt spid="344"/>
                                        </p:tgtEl>
                                        <p:attrNameLst>
                                          <p:attrName>style.visibility</p:attrName>
                                        </p:attrNameLst>
                                      </p:cBhvr>
                                      <p:to>
                                        <p:strVal val="visible"/>
                                      </p:to>
                                    </p:set>
                                    <p:animEffect filter="fade" transition="in">
                                      <p:cBhvr additive="repl">
                                        <p:cTn id="192" dur="1000"/>
                                        <p:tgtEl>
                                          <p:spTgt spid="344"/>
                                        </p:tgtEl>
                                      </p:cBhvr>
                                    </p:animEffect>
                                    <p:anim calcmode="lin" valueType="num">
                                      <p:cBhvr additive="repl">
                                        <p:cTn id="193" dur="1000" fill="hold"/>
                                        <p:tgtEl>
                                          <p:spTgt spid="344"/>
                                        </p:tgtEl>
                                        <p:attrNameLst>
                                          <p:attrName>ppt_x</p:attrName>
                                        </p:attrNameLst>
                                      </p:cBhvr>
                                      <p:tavLst>
                                        <p:tav tm="0">
                                          <p:val>
                                            <p:strVal val="#ppt_x"/>
                                          </p:val>
                                        </p:tav>
                                        <p:tav tm="100000">
                                          <p:val>
                                            <p:strVal val="#ppt_x"/>
                                          </p:val>
                                        </p:tav>
                                      </p:tavLst>
                                    </p:anim>
                                    <p:anim calcmode="lin" valueType="num">
                                      <p:cBhvr additive="repl">
                                        <p:cTn id="194" dur="1000" fill="hold"/>
                                        <p:tgtEl>
                                          <p:spTgt spid="344"/>
                                        </p:tgtEl>
                                        <p:attrNameLst>
                                          <p:attrName>ppt_y</p:attrName>
                                        </p:attrNameLst>
                                      </p:cBhvr>
                                      <p:tavLst>
                                        <p:tav tm="0">
                                          <p:val>
                                            <p:strVal val="#ppt_y+.1"/>
                                          </p:val>
                                        </p:tav>
                                        <p:tav tm="100000">
                                          <p:val>
                                            <p:strVal val="#ppt_y"/>
                                          </p:val>
                                        </p:tav>
                                      </p:tavLst>
                                    </p:anim>
                                  </p:childTnLst>
                                </p:cTn>
                              </p:par>
                              <p:par>
                                <p:cTn id="195" nodeType="withEffect" fill="hold" presetClass="entr" presetID="42">
                                  <p:stCondLst>
                                    <p:cond delay="1000"/>
                                  </p:stCondLst>
                                  <p:childTnLst>
                                    <p:set>
                                      <p:cBhvr>
                                        <p:cTn id="196" dur="1" fill="hold">
                                          <p:stCondLst>
                                            <p:cond delay="0"/>
                                          </p:stCondLst>
                                        </p:cTn>
                                        <p:tgtEl>
                                          <p:spTgt spid="345"/>
                                        </p:tgtEl>
                                        <p:attrNameLst>
                                          <p:attrName>style.visibility</p:attrName>
                                        </p:attrNameLst>
                                      </p:cBhvr>
                                      <p:to>
                                        <p:strVal val="visible"/>
                                      </p:to>
                                    </p:set>
                                    <p:animEffect filter="fade" transition="in">
                                      <p:cBhvr additive="repl">
                                        <p:cTn id="197" dur="1000"/>
                                        <p:tgtEl>
                                          <p:spTgt spid="345"/>
                                        </p:tgtEl>
                                      </p:cBhvr>
                                    </p:animEffect>
                                    <p:anim calcmode="lin" valueType="num">
                                      <p:cBhvr additive="repl">
                                        <p:cTn id="198" dur="1000" fill="hold"/>
                                        <p:tgtEl>
                                          <p:spTgt spid="345"/>
                                        </p:tgtEl>
                                        <p:attrNameLst>
                                          <p:attrName>ppt_x</p:attrName>
                                        </p:attrNameLst>
                                      </p:cBhvr>
                                      <p:tavLst>
                                        <p:tav tm="0">
                                          <p:val>
                                            <p:strVal val="#ppt_x"/>
                                          </p:val>
                                        </p:tav>
                                        <p:tav tm="100000">
                                          <p:val>
                                            <p:strVal val="#ppt_x"/>
                                          </p:val>
                                        </p:tav>
                                      </p:tavLst>
                                    </p:anim>
                                    <p:anim calcmode="lin" valueType="num">
                                      <p:cBhvr additive="repl">
                                        <p:cTn id="199" dur="1000" fill="hold"/>
                                        <p:tgtEl>
                                          <p:spTgt spid="34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01" name="图片 2" descr=""/>
          <p:cNvPicPr/>
          <p:nvPr/>
        </p:nvPicPr>
        <p:blipFill>
          <a:blip r:embed="rId1"/>
          <a:stretch/>
        </p:blipFill>
        <p:spPr>
          <a:xfrm rot="15735000">
            <a:off x="216000" y="-523440"/>
            <a:ext cx="3434760" cy="3434760"/>
          </a:xfrm>
          <a:prstGeom prst="rect">
            <a:avLst/>
          </a:prstGeom>
          <a:ln>
            <a:noFill/>
          </a:ln>
        </p:spPr>
      </p:pic>
      <p:pic>
        <p:nvPicPr>
          <p:cNvPr id="102" name="图片 11" descr=""/>
          <p:cNvPicPr/>
          <p:nvPr/>
        </p:nvPicPr>
        <p:blipFill>
          <a:blip r:embed="rId2"/>
          <a:stretch/>
        </p:blipFill>
        <p:spPr>
          <a:xfrm rot="15735000">
            <a:off x="5923440" y="3737520"/>
            <a:ext cx="3434760" cy="3434760"/>
          </a:xfrm>
          <a:prstGeom prst="rect">
            <a:avLst/>
          </a:prstGeom>
          <a:ln>
            <a:noFill/>
          </a:ln>
        </p:spPr>
      </p:pic>
      <p:sp>
        <p:nvSpPr>
          <p:cNvPr id="103" name="CustomShape 2"/>
          <p:cNvSpPr/>
          <p:nvPr/>
        </p:nvSpPr>
        <p:spPr>
          <a:xfrm>
            <a:off x="1863720" y="4295880"/>
            <a:ext cx="2882520" cy="821520"/>
          </a:xfrm>
          <a:prstGeom prst="rect">
            <a:avLst/>
          </a:prstGeom>
          <a:noFill/>
          <a:ln>
            <a:noFill/>
          </a:ln>
        </p:spPr>
        <p:style>
          <a:lnRef idx="0"/>
          <a:fillRef idx="0"/>
          <a:effectRef idx="0"/>
          <a:fontRef idx="minor"/>
        </p:style>
        <p:txBody>
          <a:bodyPr lIns="90000" rIns="90000" tIns="45000" bIns="45000"/>
          <a:p>
            <a:pPr>
              <a:lnSpc>
                <a:spcPct val="100000"/>
              </a:lnSpc>
            </a:pPr>
            <a:r>
              <a:rPr b="1" lang="en-US" sz="4800" spc="449" strike="noStrike">
                <a:solidFill>
                  <a:srgbClr val="0d0d0d"/>
                </a:solidFill>
                <a:uFill>
                  <a:solidFill>
                    <a:srgbClr val="ffffff"/>
                  </a:solidFill>
                </a:uFill>
                <a:latin typeface="Noto Sans S Chinese Thin"/>
                <a:ea typeface="Noto Sans S Chinese Thin"/>
              </a:rPr>
              <a:t>研究简介</a:t>
            </a:r>
            <a:endParaRPr b="0" lang="en-US" sz="1800" spc="-1" strike="noStrike">
              <a:solidFill>
                <a:srgbClr val="000000"/>
              </a:solidFill>
              <a:uFill>
                <a:solidFill>
                  <a:srgbClr val="ffffff"/>
                </a:solidFill>
              </a:uFill>
              <a:latin typeface="Arial"/>
            </a:endParaRPr>
          </a:p>
        </p:txBody>
      </p:sp>
      <p:sp>
        <p:nvSpPr>
          <p:cNvPr id="104" name="CustomShape 3"/>
          <p:cNvSpPr/>
          <p:nvPr/>
        </p:nvSpPr>
        <p:spPr>
          <a:xfrm>
            <a:off x="698760" y="4049640"/>
            <a:ext cx="1164600" cy="252756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8000" spc="-1" strike="noStrike">
                <a:solidFill>
                  <a:srgbClr val="ffffff"/>
                </a:solidFill>
                <a:uFill>
                  <a:solidFill>
                    <a:srgbClr val="ffffff"/>
                  </a:solidFill>
                </a:uFill>
                <a:latin typeface="Impact"/>
              </a:rPr>
              <a:t>01</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0">
                                  <p:stCondLst>
                                    <p:cond delay="0"/>
                                  </p:stCondLst>
                                  <p:childTnLst>
                                    <p:set>
                                      <p:cBhvr>
                                        <p:cTn id="32" dur="1" fill="hold">
                                          <p:stCondLst>
                                            <p:cond delay="0"/>
                                          </p:stCondLst>
                                        </p:cTn>
                                        <p:tgtEl>
                                          <p:spTgt spid="-1"/>
                                        </p:tgtEl>
                                        <p:attrNameLst>
                                          <p:attrName>style.visibility</p:attrName>
                                        </p:attrNameLst>
                                      </p:cBhvr>
                                      <p:to>
                                        <p:strVal val="visible"/>
                                      </p:to>
                                    </p:set>
                                    <p:animEffect filter="fade" transition="in">
                                      <p:cBhvr additive="repl">
                                        <p:cTn id="3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图片 8" descr=""/>
          <p:cNvPicPr/>
          <p:nvPr/>
        </p:nvPicPr>
        <p:blipFill>
          <a:blip r:embed="rId1"/>
          <a:stretch/>
        </p:blipFill>
        <p:spPr>
          <a:xfrm rot="18877200">
            <a:off x="-1215360" y="775800"/>
            <a:ext cx="3443400" cy="3443400"/>
          </a:xfrm>
          <a:prstGeom prst="rect">
            <a:avLst/>
          </a:prstGeom>
          <a:ln>
            <a:noFill/>
          </a:ln>
        </p:spPr>
      </p:pic>
      <p:pic>
        <p:nvPicPr>
          <p:cNvPr id="106" name="图片 13" descr=""/>
          <p:cNvPicPr/>
          <p:nvPr/>
        </p:nvPicPr>
        <p:blipFill>
          <a:blip r:embed="rId2"/>
          <a:stretch/>
        </p:blipFill>
        <p:spPr>
          <a:xfrm rot="8109600">
            <a:off x="6901560" y="1954800"/>
            <a:ext cx="3443400" cy="3443400"/>
          </a:xfrm>
          <a:prstGeom prst="rect">
            <a:avLst/>
          </a:prstGeom>
          <a:ln>
            <a:noFill/>
          </a:ln>
        </p:spPr>
      </p:pic>
      <p:sp>
        <p:nvSpPr>
          <p:cNvPr id="107" name="CustomShape 1"/>
          <p:cNvSpPr/>
          <p:nvPr/>
        </p:nvSpPr>
        <p:spPr>
          <a:xfrm>
            <a:off x="1411200" y="1637280"/>
            <a:ext cx="6274080" cy="41360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1527840" y="1895760"/>
            <a:ext cx="6040440" cy="3731400"/>
          </a:xfrm>
          <a:prstGeom prst="rect">
            <a:avLst/>
          </a:prstGeom>
          <a:noFill/>
          <a:ln>
            <a:noFill/>
          </a:ln>
        </p:spPr>
        <p:style>
          <a:lnRef idx="0"/>
          <a:fillRef idx="0"/>
          <a:effectRef idx="0"/>
          <a:fontRef idx="minor"/>
        </p:style>
        <p:txBody>
          <a:bodyPr lIns="90000" rIns="90000" tIns="45000" bIns="45000"/>
          <a:p>
            <a:pPr>
              <a:lnSpc>
                <a:spcPct val="150000"/>
              </a:lnSpc>
            </a:pPr>
            <a:r>
              <a:rPr b="0" lang="en-US" sz="1350" spc="-1" strike="noStrike">
                <a:solidFill>
                  <a:srgbClr val="000000"/>
                </a:solidFill>
                <a:uFill>
                  <a:solidFill>
                    <a:srgbClr val="ffffff"/>
                  </a:solidFill>
                </a:uFill>
                <a:latin typeface="Calibri"/>
              </a:rPr>
              <a:t>         </a:t>
            </a:r>
            <a:r>
              <a:rPr b="1" lang="en-US" sz="1350" spc="-1" strike="noStrike">
                <a:solidFill>
                  <a:srgbClr val="ffffff"/>
                </a:solidFill>
                <a:uFill>
                  <a:solidFill>
                    <a:srgbClr val="ffffff"/>
                  </a:solidFill>
                </a:uFill>
                <a:latin typeface="宋体"/>
                <a:ea typeface="宋体"/>
              </a:rPr>
              <a:t>传统的池化方式（</a:t>
            </a:r>
            <a:r>
              <a:rPr b="1" lang="en-US" sz="1350" spc="-1" strike="noStrike">
                <a:solidFill>
                  <a:srgbClr val="ffffff"/>
                </a:solidFill>
                <a:uFill>
                  <a:solidFill>
                    <a:srgbClr val="ffffff"/>
                  </a:solidFill>
                </a:uFill>
                <a:latin typeface="宋体"/>
                <a:ea typeface="宋体"/>
              </a:rPr>
              <a:t>Max Pooling/Average Pooling</a:t>
            </a:r>
            <a:r>
              <a:rPr b="1" lang="en-US" sz="1350" spc="-1" strike="noStrike">
                <a:solidFill>
                  <a:srgbClr val="ffffff"/>
                </a:solidFill>
                <a:uFill>
                  <a:solidFill>
                    <a:srgbClr val="ffffff"/>
                  </a:solidFill>
                </a:uFill>
                <a:latin typeface="宋体"/>
                <a:ea typeface="宋体"/>
              </a:rPr>
              <a:t>）所带来卷积网络的位移不变性和旋转不变性只是局部的和固定的。而且池化并不擅长处理其它形式的仿射变换。</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宋体"/>
                <a:ea typeface="宋体"/>
              </a:rPr>
              <a:t>    </a:t>
            </a:r>
            <a:r>
              <a:rPr b="1" lang="en-US" sz="1350" spc="-1" strike="noStrike">
                <a:solidFill>
                  <a:srgbClr val="ffffff"/>
                </a:solidFill>
                <a:uFill>
                  <a:solidFill>
                    <a:srgbClr val="ffffff"/>
                  </a:solidFill>
                </a:uFill>
                <a:latin typeface="宋体"/>
                <a:ea typeface="宋体"/>
              </a:rPr>
              <a:t>而</a:t>
            </a:r>
            <a:r>
              <a:rPr b="1" lang="en-US" sz="1350" spc="-1" strike="noStrike">
                <a:solidFill>
                  <a:srgbClr val="ffffff"/>
                </a:solidFill>
                <a:uFill>
                  <a:solidFill>
                    <a:srgbClr val="ffffff"/>
                  </a:solidFill>
                </a:uFill>
                <a:latin typeface="宋体"/>
                <a:ea typeface="宋体"/>
              </a:rPr>
              <a:t>Spatial Transformer Network</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STN</a:t>
            </a:r>
            <a:r>
              <a:rPr b="1" lang="en-US" sz="1350" spc="-1" strike="noStrike">
                <a:solidFill>
                  <a:srgbClr val="ffffff"/>
                </a:solidFill>
                <a:uFill>
                  <a:solidFill>
                    <a:srgbClr val="ffffff"/>
                  </a:solidFill>
                </a:uFill>
                <a:latin typeface="宋体"/>
                <a:ea typeface="宋体"/>
              </a:rPr>
              <a:t>）的提出动机源于对池化的改进，即让网络线性的学习这些不变性，甚至将其范围扩展到所有仿射变换乃至非放射变换，简单的来说，相当于在传统的一层</a:t>
            </a:r>
            <a:r>
              <a:rPr b="1" lang="en-US" sz="1350" spc="-1" strike="noStrike">
                <a:solidFill>
                  <a:srgbClr val="ffffff"/>
                </a:solidFill>
                <a:uFill>
                  <a:solidFill>
                    <a:srgbClr val="ffffff"/>
                  </a:solidFill>
                </a:uFill>
                <a:latin typeface="宋体"/>
                <a:ea typeface="宋体"/>
              </a:rPr>
              <a:t>Convolution</a:t>
            </a:r>
            <a:r>
              <a:rPr b="1" lang="en-US" sz="1350" spc="-1" strike="noStrike">
                <a:solidFill>
                  <a:srgbClr val="ffffff"/>
                </a:solidFill>
                <a:uFill>
                  <a:solidFill>
                    <a:srgbClr val="ffffff"/>
                  </a:solidFill>
                </a:uFill>
                <a:latin typeface="宋体"/>
                <a:ea typeface="宋体"/>
              </a:rPr>
              <a:t>中间，装了一个“插件”，可以使得传统的卷积带有了</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裁剪</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平移</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缩放</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旋转</a:t>
            </a:r>
            <a:r>
              <a:rPr b="1" lang="en-US" sz="1350" spc="-1" strike="noStrike">
                <a:solidFill>
                  <a:srgbClr val="ffffff"/>
                </a:solidFill>
                <a:uFill>
                  <a:solidFill>
                    <a:srgbClr val="ffffff"/>
                  </a:solidFill>
                </a:uFill>
                <a:latin typeface="宋体"/>
                <a:ea typeface="宋体"/>
              </a:rPr>
              <a:t>]</a:t>
            </a:r>
            <a:r>
              <a:rPr b="1" lang="en-US" sz="1350" spc="-1" strike="noStrike">
                <a:solidFill>
                  <a:srgbClr val="ffffff"/>
                </a:solidFill>
                <a:uFill>
                  <a:solidFill>
                    <a:srgbClr val="ffffff"/>
                  </a:solidFill>
                </a:uFill>
                <a:latin typeface="宋体"/>
                <a:ea typeface="宋体"/>
              </a:rPr>
              <a:t>等特性，突出图像中的重点区域，提高模型的识别准确率。</a:t>
            </a:r>
            <a:endParaRPr b="0" lang="en-US" sz="1800" spc="-1" strike="noStrike">
              <a:solidFill>
                <a:srgbClr val="000000"/>
              </a:solidFill>
              <a:uFill>
                <a:solidFill>
                  <a:srgbClr val="ffffff"/>
                </a:solidFill>
              </a:uFill>
              <a:latin typeface="Arial"/>
            </a:endParaRPr>
          </a:p>
          <a:p>
            <a:pPr>
              <a:lnSpc>
                <a:spcPct val="150000"/>
              </a:lnSpc>
            </a:pPr>
            <a:r>
              <a:rPr b="1" lang="en-US" sz="1350" spc="-1" strike="noStrike">
                <a:solidFill>
                  <a:srgbClr val="ffffff"/>
                </a:solidFill>
                <a:uFill>
                  <a:solidFill>
                    <a:srgbClr val="ffffff"/>
                  </a:solidFill>
                </a:uFill>
                <a:latin typeface="宋体"/>
                <a:ea typeface="宋体"/>
              </a:rPr>
              <a:t>    </a:t>
            </a:r>
            <a:r>
              <a:rPr b="1" lang="en-US" sz="1350" spc="-1" strike="noStrike">
                <a:solidFill>
                  <a:srgbClr val="ffffff"/>
                </a:solidFill>
                <a:uFill>
                  <a:solidFill>
                    <a:srgbClr val="ffffff"/>
                  </a:solidFill>
                </a:uFill>
                <a:latin typeface="宋体"/>
                <a:ea typeface="宋体"/>
              </a:rPr>
              <a:t>我们小组的</a:t>
            </a:r>
            <a:r>
              <a:rPr b="1" lang="en-US" sz="2000" spc="-1" strike="noStrike">
                <a:solidFill>
                  <a:srgbClr val="ffffff"/>
                </a:solidFill>
                <a:uFill>
                  <a:solidFill>
                    <a:srgbClr val="ffffff"/>
                  </a:solidFill>
                </a:uFill>
                <a:latin typeface="宋体"/>
                <a:ea typeface="宋体"/>
              </a:rPr>
              <a:t>研究目的</a:t>
            </a:r>
            <a:r>
              <a:rPr b="1" lang="en-US" sz="1350" spc="-1" strike="noStrike">
                <a:solidFill>
                  <a:srgbClr val="ffffff"/>
                </a:solidFill>
                <a:uFill>
                  <a:solidFill>
                    <a:srgbClr val="ffffff"/>
                  </a:solidFill>
                </a:uFill>
                <a:latin typeface="宋体"/>
                <a:ea typeface="宋体"/>
              </a:rPr>
              <a:t>就是将</a:t>
            </a:r>
            <a:r>
              <a:rPr b="1" lang="en-US" sz="1350" spc="-1" strike="noStrike">
                <a:solidFill>
                  <a:srgbClr val="ffffff"/>
                </a:solidFill>
                <a:uFill>
                  <a:solidFill>
                    <a:srgbClr val="ffffff"/>
                  </a:solidFill>
                </a:uFill>
                <a:latin typeface="宋体"/>
                <a:ea typeface="宋体"/>
              </a:rPr>
              <a:t>STN </a:t>
            </a:r>
            <a:r>
              <a:rPr b="1" lang="en-US" sz="1350" spc="-1" strike="noStrike">
                <a:solidFill>
                  <a:srgbClr val="ffffff"/>
                </a:solidFill>
                <a:uFill>
                  <a:solidFill>
                    <a:srgbClr val="ffffff"/>
                  </a:solidFill>
                </a:uFill>
                <a:latin typeface="宋体"/>
                <a:ea typeface="宋体"/>
              </a:rPr>
              <a:t>应用到图像识别中，以测试是否能够提升图像识别的准确性。</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09" name="CustomShape 3"/>
          <p:cNvSpPr/>
          <p:nvPr/>
        </p:nvSpPr>
        <p:spPr>
          <a:xfrm>
            <a:off x="165420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研究目的</a:t>
            </a:r>
            <a:endParaRPr b="0" lang="en-US" sz="1800" spc="-1" strike="noStrike">
              <a:solidFill>
                <a:srgbClr val="000000"/>
              </a:solidFill>
              <a:uFill>
                <a:solidFill>
                  <a:srgbClr val="ffffff"/>
                </a:solidFill>
              </a:uFill>
              <a:latin typeface="Arial"/>
            </a:endParaRPr>
          </a:p>
        </p:txBody>
      </p:sp>
      <p:sp>
        <p:nvSpPr>
          <p:cNvPr id="110" name="CustomShape 4"/>
          <p:cNvSpPr/>
          <p:nvPr/>
        </p:nvSpPr>
        <p:spPr>
          <a:xfrm>
            <a:off x="8438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1.1</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34" dur="indefinite" restart="never" nodeType="tmRoot">
          <p:childTnLst>
            <p:seq>
              <p:cTn id="35" dur="indefinite" nodeType="mainSeq">
                <p:childTnLst>
                  <p:par>
                    <p:cTn id="36" fill="hold">
                      <p:stCondLst>
                        <p:cond delay="indefinite"/>
                      </p:stCondLst>
                      <p:childTnLst>
                        <p:par>
                          <p:cTn id="37" fill="hold">
                            <p:stCondLst>
                              <p:cond delay="0"/>
                            </p:stCondLst>
                            <p:childTnLst>
                              <p:par>
                                <p:cTn id="38" nodeType="clickEffect" fill="hold" presetClass="entr" presetID="10">
                                  <p:stCondLst>
                                    <p:cond delay="0"/>
                                  </p:stCondLst>
                                  <p:childTnLst>
                                    <p:set>
                                      <p:cBhvr>
                                        <p:cTn id="39" dur="1" fill="hold">
                                          <p:stCondLst>
                                            <p:cond delay="0"/>
                                          </p:stCondLst>
                                        </p:cTn>
                                        <p:tgtEl>
                                          <p:spTgt spid="-1"/>
                                        </p:tgtEl>
                                        <p:attrNameLst>
                                          <p:attrName>style.visibility</p:attrName>
                                        </p:attrNameLst>
                                      </p:cBhvr>
                                      <p:to>
                                        <p:strVal val="visible"/>
                                      </p:to>
                                    </p:set>
                                    <p:animEffect filter="fade" transition="in">
                                      <p:cBhvr additive="repl">
                                        <p:cTn id="4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pic>
        <p:nvPicPr>
          <p:cNvPr id="111" name="图片 8" descr=""/>
          <p:cNvPicPr/>
          <p:nvPr/>
        </p:nvPicPr>
        <p:blipFill>
          <a:blip r:embed="rId2"/>
          <a:stretch/>
        </p:blipFill>
        <p:spPr>
          <a:xfrm rot="18877200">
            <a:off x="-1215360" y="775800"/>
            <a:ext cx="3443400" cy="3443400"/>
          </a:xfrm>
          <a:prstGeom prst="rect">
            <a:avLst/>
          </a:prstGeom>
          <a:ln>
            <a:noFill/>
          </a:ln>
        </p:spPr>
      </p:pic>
      <p:pic>
        <p:nvPicPr>
          <p:cNvPr id="112" name="图片 13" descr=""/>
          <p:cNvPicPr/>
          <p:nvPr/>
        </p:nvPicPr>
        <p:blipFill>
          <a:blip r:embed="rId3"/>
          <a:stretch/>
        </p:blipFill>
        <p:spPr>
          <a:xfrm rot="8109600">
            <a:off x="6901560" y="1954800"/>
            <a:ext cx="3443400" cy="3443400"/>
          </a:xfrm>
          <a:prstGeom prst="rect">
            <a:avLst/>
          </a:prstGeom>
          <a:ln>
            <a:noFill/>
          </a:ln>
        </p:spPr>
      </p:pic>
      <p:sp>
        <p:nvSpPr>
          <p:cNvPr id="113" name="CustomShape 1"/>
          <p:cNvSpPr/>
          <p:nvPr/>
        </p:nvSpPr>
        <p:spPr>
          <a:xfrm>
            <a:off x="1654200" y="677880"/>
            <a:ext cx="170568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研究说明</a:t>
            </a:r>
            <a:endParaRPr b="0" lang="en-US" sz="1800" spc="-1" strike="noStrike">
              <a:solidFill>
                <a:srgbClr val="000000"/>
              </a:solidFill>
              <a:uFill>
                <a:solidFill>
                  <a:srgbClr val="ffffff"/>
                </a:solidFill>
              </a:uFill>
              <a:latin typeface="Arial"/>
            </a:endParaRPr>
          </a:p>
        </p:txBody>
      </p:sp>
      <p:sp>
        <p:nvSpPr>
          <p:cNvPr id="114" name="CustomShape 2"/>
          <p:cNvSpPr/>
          <p:nvPr/>
        </p:nvSpPr>
        <p:spPr>
          <a:xfrm>
            <a:off x="84384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1.1</a:t>
            </a:r>
            <a:endParaRPr b="0" lang="en-US" sz="1800" spc="-1" strike="noStrike">
              <a:solidFill>
                <a:srgbClr val="000000"/>
              </a:solidFill>
              <a:uFill>
                <a:solidFill>
                  <a:srgbClr val="ffffff"/>
                </a:solidFill>
              </a:uFill>
              <a:latin typeface="Arial"/>
            </a:endParaRPr>
          </a:p>
        </p:txBody>
      </p:sp>
      <p:sp>
        <p:nvSpPr>
          <p:cNvPr id="115" name="CustomShape 3"/>
          <p:cNvSpPr/>
          <p:nvPr/>
        </p:nvSpPr>
        <p:spPr>
          <a:xfrm>
            <a:off x="1873800" y="3108240"/>
            <a:ext cx="1150560" cy="641160"/>
          </a:xfrm>
          <a:custGeom>
            <a:avLst/>
            <a:gdLst/>
            <a:ahLst/>
            <a:rect l="l" t="t" r="r" b="b"/>
            <a:pathLst>
              <a:path w="725" h="404">
                <a:moveTo>
                  <a:pt x="0" y="0"/>
                </a:moveTo>
                <a:lnTo>
                  <a:pt x="0" y="404"/>
                </a:lnTo>
                <a:lnTo>
                  <a:pt x="725" y="404"/>
                </a:lnTo>
                <a:lnTo>
                  <a:pt x="324" y="0"/>
                </a:lnTo>
                <a:lnTo>
                  <a:pt x="0" y="0"/>
                </a:lnTo>
                <a:close/>
              </a:path>
            </a:pathLst>
          </a:custGeom>
          <a:solidFill>
            <a:schemeClr val="accent3"/>
          </a:solidFill>
          <a:ln>
            <a:noFill/>
          </a:ln>
        </p:spPr>
        <p:style>
          <a:lnRef idx="0"/>
          <a:fillRef idx="0"/>
          <a:effectRef idx="0"/>
          <a:fontRef idx="minor"/>
        </p:style>
      </p:sp>
      <p:sp>
        <p:nvSpPr>
          <p:cNvPr id="116" name="CustomShape 4"/>
          <p:cNvSpPr/>
          <p:nvPr/>
        </p:nvSpPr>
        <p:spPr>
          <a:xfrm>
            <a:off x="2074320" y="3271680"/>
            <a:ext cx="342360" cy="339840"/>
          </a:xfrm>
          <a:custGeom>
            <a:avLst/>
            <a:gdLst/>
            <a:ahLst/>
            <a:rect l="l" t="t"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360">
            <a:noFill/>
          </a:ln>
        </p:spPr>
        <p:style>
          <a:lnRef idx="0"/>
          <a:fillRef idx="0"/>
          <a:effectRef idx="0"/>
          <a:fontRef idx="minor"/>
        </p:style>
      </p:sp>
      <p:sp>
        <p:nvSpPr>
          <p:cNvPr id="117" name="CustomShape 5"/>
          <p:cNvSpPr/>
          <p:nvPr/>
        </p:nvSpPr>
        <p:spPr>
          <a:xfrm>
            <a:off x="2892240" y="3108240"/>
            <a:ext cx="1274400" cy="641160"/>
          </a:xfrm>
          <a:custGeom>
            <a:avLst/>
            <a:gdLst/>
            <a:ahLst/>
            <a:rect l="l" t="t" r="r" b="b"/>
            <a:pathLst>
              <a:path w="803" h="404">
                <a:moveTo>
                  <a:pt x="663" y="0"/>
                </a:moveTo>
                <a:lnTo>
                  <a:pt x="401" y="262"/>
                </a:lnTo>
                <a:lnTo>
                  <a:pt x="141" y="0"/>
                </a:lnTo>
                <a:lnTo>
                  <a:pt x="0" y="0"/>
                </a:lnTo>
                <a:lnTo>
                  <a:pt x="401" y="404"/>
                </a:lnTo>
                <a:lnTo>
                  <a:pt x="803" y="0"/>
                </a:lnTo>
                <a:lnTo>
                  <a:pt x="663" y="0"/>
                </a:lnTo>
                <a:close/>
              </a:path>
            </a:pathLst>
          </a:custGeom>
          <a:solidFill>
            <a:schemeClr val="accent3"/>
          </a:solidFill>
          <a:ln>
            <a:noFill/>
          </a:ln>
        </p:spPr>
        <p:style>
          <a:lnRef idx="0"/>
          <a:fillRef idx="0"/>
          <a:effectRef idx="0"/>
          <a:fontRef idx="minor"/>
        </p:style>
      </p:sp>
      <p:sp>
        <p:nvSpPr>
          <p:cNvPr id="118" name="CustomShape 6"/>
          <p:cNvSpPr/>
          <p:nvPr/>
        </p:nvSpPr>
        <p:spPr>
          <a:xfrm>
            <a:off x="3285360" y="2963520"/>
            <a:ext cx="479520" cy="438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a5a5a5"/>
                </a:solidFill>
                <a:uFill>
                  <a:solidFill>
                    <a:srgbClr val="ffffff"/>
                  </a:solidFill>
                </a:uFill>
                <a:latin typeface="Noto Sans S Chinese Light"/>
                <a:ea typeface="Noto Sans S Chinese Light"/>
              </a:rPr>
              <a:t>01</a:t>
            </a:r>
            <a:endParaRPr b="0" lang="en-US" sz="1800" spc="-1" strike="noStrike">
              <a:solidFill>
                <a:srgbClr val="000000"/>
              </a:solidFill>
              <a:uFill>
                <a:solidFill>
                  <a:srgbClr val="ffffff"/>
                </a:solidFill>
              </a:uFill>
              <a:latin typeface="Arial"/>
            </a:endParaRPr>
          </a:p>
        </p:txBody>
      </p:sp>
      <p:sp>
        <p:nvSpPr>
          <p:cNvPr id="119" name="CustomShape 7"/>
          <p:cNvSpPr/>
          <p:nvPr/>
        </p:nvSpPr>
        <p:spPr>
          <a:xfrm>
            <a:off x="5177160" y="3108240"/>
            <a:ext cx="1274400" cy="641160"/>
          </a:xfrm>
          <a:custGeom>
            <a:avLst/>
            <a:gdLst/>
            <a:ahLst/>
            <a:rect l="l" t="t" r="r" b="b"/>
            <a:pathLst>
              <a:path w="803" h="404">
                <a:moveTo>
                  <a:pt x="662" y="0"/>
                </a:moveTo>
                <a:lnTo>
                  <a:pt x="401" y="262"/>
                </a:lnTo>
                <a:lnTo>
                  <a:pt x="140" y="0"/>
                </a:lnTo>
                <a:lnTo>
                  <a:pt x="0" y="0"/>
                </a:lnTo>
                <a:lnTo>
                  <a:pt x="401" y="404"/>
                </a:lnTo>
                <a:lnTo>
                  <a:pt x="803" y="0"/>
                </a:lnTo>
                <a:lnTo>
                  <a:pt x="662" y="0"/>
                </a:lnTo>
                <a:close/>
              </a:path>
            </a:pathLst>
          </a:custGeom>
          <a:solidFill>
            <a:schemeClr val="accent3"/>
          </a:solidFill>
          <a:ln>
            <a:noFill/>
          </a:ln>
        </p:spPr>
        <p:style>
          <a:lnRef idx="0"/>
          <a:fillRef idx="0"/>
          <a:effectRef idx="0"/>
          <a:fontRef idx="minor"/>
        </p:style>
      </p:sp>
      <p:sp>
        <p:nvSpPr>
          <p:cNvPr id="120" name="CustomShape 8"/>
          <p:cNvSpPr/>
          <p:nvPr/>
        </p:nvSpPr>
        <p:spPr>
          <a:xfrm>
            <a:off x="5572440" y="2963520"/>
            <a:ext cx="479520" cy="438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a5a5a5"/>
                </a:solidFill>
                <a:uFill>
                  <a:solidFill>
                    <a:srgbClr val="ffffff"/>
                  </a:solidFill>
                </a:uFill>
                <a:latin typeface="Noto Sans S Chinese Light"/>
                <a:ea typeface="Noto Sans S Chinese Light"/>
              </a:rPr>
              <a:t>03</a:t>
            </a:r>
            <a:endParaRPr b="0" lang="en-US" sz="1800" spc="-1" strike="noStrike">
              <a:solidFill>
                <a:srgbClr val="000000"/>
              </a:solidFill>
              <a:uFill>
                <a:solidFill>
                  <a:srgbClr val="ffffff"/>
                </a:solidFill>
              </a:uFill>
              <a:latin typeface="Arial"/>
            </a:endParaRPr>
          </a:p>
        </p:txBody>
      </p:sp>
      <p:sp>
        <p:nvSpPr>
          <p:cNvPr id="121" name="CustomShape 9"/>
          <p:cNvSpPr/>
          <p:nvPr/>
        </p:nvSpPr>
        <p:spPr>
          <a:xfrm>
            <a:off x="4034880" y="3108240"/>
            <a:ext cx="1274400" cy="641160"/>
          </a:xfrm>
          <a:custGeom>
            <a:avLst/>
            <a:gdLst/>
            <a:ahLst/>
            <a:rect l="l" t="t" r="r" b="b"/>
            <a:pathLst>
              <a:path w="803" h="404">
                <a:moveTo>
                  <a:pt x="141" y="404"/>
                </a:moveTo>
                <a:lnTo>
                  <a:pt x="402" y="141"/>
                </a:lnTo>
                <a:lnTo>
                  <a:pt x="663" y="404"/>
                </a:lnTo>
                <a:lnTo>
                  <a:pt x="803" y="404"/>
                </a:lnTo>
                <a:lnTo>
                  <a:pt x="402" y="0"/>
                </a:lnTo>
                <a:lnTo>
                  <a:pt x="0" y="404"/>
                </a:lnTo>
                <a:lnTo>
                  <a:pt x="141" y="404"/>
                </a:lnTo>
                <a:close/>
              </a:path>
            </a:pathLst>
          </a:custGeom>
          <a:solidFill>
            <a:schemeClr val="accent3"/>
          </a:solidFill>
          <a:ln>
            <a:noFill/>
          </a:ln>
        </p:spPr>
        <p:style>
          <a:lnRef idx="0"/>
          <a:fillRef idx="0"/>
          <a:effectRef idx="0"/>
          <a:fontRef idx="minor"/>
        </p:style>
      </p:sp>
      <p:sp>
        <p:nvSpPr>
          <p:cNvPr id="122" name="CustomShape 10"/>
          <p:cNvSpPr/>
          <p:nvPr/>
        </p:nvSpPr>
        <p:spPr>
          <a:xfrm>
            <a:off x="4440240" y="3524400"/>
            <a:ext cx="479520" cy="438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a5a5a5"/>
                </a:solidFill>
                <a:uFill>
                  <a:solidFill>
                    <a:srgbClr val="ffffff"/>
                  </a:solidFill>
                </a:uFill>
                <a:latin typeface="Noto Sans S Chinese Light"/>
                <a:ea typeface="Noto Sans S Chinese Light"/>
              </a:rPr>
              <a:t>02</a:t>
            </a:r>
            <a:endParaRPr b="0" lang="en-US" sz="1800" spc="-1" strike="noStrike">
              <a:solidFill>
                <a:srgbClr val="000000"/>
              </a:solidFill>
              <a:uFill>
                <a:solidFill>
                  <a:srgbClr val="ffffff"/>
                </a:solidFill>
              </a:uFill>
              <a:latin typeface="Arial"/>
            </a:endParaRPr>
          </a:p>
        </p:txBody>
      </p:sp>
      <p:sp>
        <p:nvSpPr>
          <p:cNvPr id="123" name="CustomShape 11"/>
          <p:cNvSpPr/>
          <p:nvPr/>
        </p:nvSpPr>
        <p:spPr>
          <a:xfrm>
            <a:off x="6326280" y="3108240"/>
            <a:ext cx="1339560" cy="641160"/>
          </a:xfrm>
          <a:custGeom>
            <a:avLst/>
            <a:gdLst/>
            <a:ahLst/>
            <a:rect l="l" t="t" r="r" b="b"/>
            <a:pathLst>
              <a:path w="844" h="404">
                <a:moveTo>
                  <a:pt x="643" y="0"/>
                </a:moveTo>
                <a:lnTo>
                  <a:pt x="517" y="0"/>
                </a:lnTo>
                <a:lnTo>
                  <a:pt x="402" y="0"/>
                </a:lnTo>
                <a:lnTo>
                  <a:pt x="402" y="0"/>
                </a:lnTo>
                <a:lnTo>
                  <a:pt x="402" y="0"/>
                </a:lnTo>
                <a:lnTo>
                  <a:pt x="0" y="404"/>
                </a:lnTo>
                <a:lnTo>
                  <a:pt x="402" y="404"/>
                </a:lnTo>
                <a:lnTo>
                  <a:pt x="517" y="404"/>
                </a:lnTo>
                <a:lnTo>
                  <a:pt x="643" y="404"/>
                </a:lnTo>
                <a:lnTo>
                  <a:pt x="844" y="202"/>
                </a:lnTo>
                <a:lnTo>
                  <a:pt x="844" y="202"/>
                </a:lnTo>
                <a:lnTo>
                  <a:pt x="844" y="202"/>
                </a:lnTo>
                <a:lnTo>
                  <a:pt x="643" y="0"/>
                </a:lnTo>
                <a:close/>
              </a:path>
            </a:pathLst>
          </a:custGeom>
          <a:solidFill>
            <a:schemeClr val="accent3"/>
          </a:solidFill>
          <a:ln>
            <a:noFill/>
          </a:ln>
        </p:spPr>
        <p:style>
          <a:lnRef idx="0"/>
          <a:fillRef idx="0"/>
          <a:effectRef idx="0"/>
          <a:fontRef idx="minor"/>
        </p:style>
      </p:sp>
      <p:sp>
        <p:nvSpPr>
          <p:cNvPr id="124" name="Line 12"/>
          <p:cNvSpPr/>
          <p:nvPr/>
        </p:nvSpPr>
        <p:spPr>
          <a:xfrm flipV="1">
            <a:off x="4674240" y="3971520"/>
            <a:ext cx="360" cy="407880"/>
          </a:xfrm>
          <a:prstGeom prst="line">
            <a:avLst/>
          </a:prstGeom>
          <a:ln>
            <a:solidFill>
              <a:schemeClr val="accent3"/>
            </a:solidFill>
            <a:custDash/>
            <a:headEnd len="med" type="oval" w="med"/>
            <a:tailEnd len="med" type="oval" w="med"/>
          </a:ln>
        </p:spPr>
        <p:style>
          <a:lnRef idx="1">
            <a:schemeClr val="accent1"/>
          </a:lnRef>
          <a:fillRef idx="0">
            <a:schemeClr val="accent1"/>
          </a:fillRef>
          <a:effectRef idx="0">
            <a:schemeClr val="accent1"/>
          </a:effectRef>
          <a:fontRef idx="minor"/>
        </p:style>
      </p:sp>
      <p:sp>
        <p:nvSpPr>
          <p:cNvPr id="125" name="Line 13"/>
          <p:cNvSpPr/>
          <p:nvPr/>
        </p:nvSpPr>
        <p:spPr>
          <a:xfrm flipV="1">
            <a:off x="3507480" y="2490480"/>
            <a:ext cx="360" cy="421920"/>
          </a:xfrm>
          <a:prstGeom prst="line">
            <a:avLst/>
          </a:prstGeom>
          <a:ln>
            <a:solidFill>
              <a:schemeClr val="accent3"/>
            </a:solidFill>
            <a:custDash/>
            <a:headEnd len="med" type="oval" w="med"/>
            <a:tailEnd len="med" type="oval" w="med"/>
          </a:ln>
        </p:spPr>
        <p:style>
          <a:lnRef idx="1">
            <a:schemeClr val="accent1"/>
          </a:lnRef>
          <a:fillRef idx="0">
            <a:schemeClr val="accent1"/>
          </a:fillRef>
          <a:effectRef idx="0">
            <a:schemeClr val="accent1"/>
          </a:effectRef>
          <a:fontRef idx="minor"/>
        </p:style>
      </p:sp>
      <p:sp>
        <p:nvSpPr>
          <p:cNvPr id="126" name="Line 14"/>
          <p:cNvSpPr/>
          <p:nvPr/>
        </p:nvSpPr>
        <p:spPr>
          <a:xfrm flipV="1">
            <a:off x="5794560" y="2490480"/>
            <a:ext cx="360" cy="421920"/>
          </a:xfrm>
          <a:prstGeom prst="line">
            <a:avLst/>
          </a:prstGeom>
          <a:ln>
            <a:solidFill>
              <a:schemeClr val="accent3"/>
            </a:solidFill>
            <a:custDash/>
            <a:headEnd len="med" type="oval" w="med"/>
            <a:tailEnd len="med" type="oval" w="med"/>
          </a:ln>
        </p:spPr>
        <p:style>
          <a:lnRef idx="1">
            <a:schemeClr val="accent1"/>
          </a:lnRef>
          <a:fillRef idx="0">
            <a:schemeClr val="accent1"/>
          </a:fillRef>
          <a:effectRef idx="0">
            <a:schemeClr val="accent1"/>
          </a:effectRef>
          <a:fontRef idx="minor"/>
        </p:style>
      </p:sp>
      <p:sp>
        <p:nvSpPr>
          <p:cNvPr id="127" name="CustomShape 15"/>
          <p:cNvSpPr/>
          <p:nvPr/>
        </p:nvSpPr>
        <p:spPr>
          <a:xfrm>
            <a:off x="5211720" y="1023480"/>
            <a:ext cx="1065960" cy="476640"/>
          </a:xfrm>
          <a:prstGeom prst="rect">
            <a:avLst/>
          </a:prstGeom>
          <a:noFill/>
          <a:ln>
            <a:noFill/>
          </a:ln>
        </p:spPr>
        <p:style>
          <a:lnRef idx="0"/>
          <a:fillRef idx="0"/>
          <a:effectRef idx="0"/>
          <a:fontRef idx="minor"/>
        </p:style>
        <p:txBody>
          <a:bodyPr wrap="none" lIns="67680" rIns="67680" tIns="45000" bIns="45000"/>
          <a:p>
            <a:pPr>
              <a:lnSpc>
                <a:spcPct val="100000"/>
              </a:lnSpc>
            </a:pPr>
            <a:r>
              <a:rPr b="1" lang="en-US" sz="1600" spc="-1" strike="noStrike">
                <a:solidFill>
                  <a:srgbClr val="181717"/>
                </a:solidFill>
                <a:uFill>
                  <a:solidFill>
                    <a:srgbClr val="ffffff"/>
                  </a:solidFill>
                </a:uFill>
                <a:latin typeface="Noto Sans S Chinese Light"/>
                <a:ea typeface="Noto Sans S Chinese Light"/>
              </a:rPr>
              <a:t>数据源</a:t>
            </a:r>
            <a:endParaRPr b="0" lang="en-US" sz="1800" spc="-1" strike="noStrike">
              <a:solidFill>
                <a:srgbClr val="000000"/>
              </a:solidFill>
              <a:uFill>
                <a:solidFill>
                  <a:srgbClr val="ffffff"/>
                </a:solidFill>
              </a:uFill>
              <a:latin typeface="Arial"/>
            </a:endParaRPr>
          </a:p>
        </p:txBody>
      </p:sp>
      <p:sp>
        <p:nvSpPr>
          <p:cNvPr id="128" name="CustomShape 16"/>
          <p:cNvSpPr/>
          <p:nvPr/>
        </p:nvSpPr>
        <p:spPr>
          <a:xfrm>
            <a:off x="5248080" y="1352880"/>
            <a:ext cx="2972160" cy="10400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29" name="CustomShape 17"/>
          <p:cNvSpPr/>
          <p:nvPr/>
        </p:nvSpPr>
        <p:spPr>
          <a:xfrm>
            <a:off x="5266440" y="1327320"/>
            <a:ext cx="3028680" cy="847800"/>
          </a:xfrm>
          <a:prstGeom prst="rect">
            <a:avLst/>
          </a:prstGeom>
          <a:noFill/>
          <a:ln>
            <a:noFill/>
          </a:ln>
        </p:spPr>
        <p:style>
          <a:lnRef idx="0"/>
          <a:fillRef idx="0"/>
          <a:effectRef idx="0"/>
          <a:fontRef idx="minor"/>
        </p:style>
        <p:txBody>
          <a:bodyPr lIns="67680" rIns="67680" tIns="45000" bIns="45000"/>
          <a:p>
            <a:pPr>
              <a:lnSpc>
                <a:spcPct val="120000"/>
              </a:lnSpc>
            </a:pPr>
            <a:r>
              <a:rPr b="1" lang="en-US" sz="1200" spc="117" strike="noStrike">
                <a:solidFill>
                  <a:srgbClr val="ffffff"/>
                </a:solidFill>
                <a:uFill>
                  <a:solidFill>
                    <a:srgbClr val="ffffff"/>
                  </a:solidFill>
                </a:uFill>
                <a:latin typeface="宋体"/>
                <a:ea typeface="宋体"/>
              </a:rPr>
              <a:t>http://ufldl.stanford.edu/housenumbers/</a:t>
            </a:r>
            <a:endParaRPr b="0" lang="en-US" sz="1800" spc="-1" strike="noStrike">
              <a:solidFill>
                <a:srgbClr val="000000"/>
              </a:solidFill>
              <a:uFill>
                <a:solidFill>
                  <a:srgbClr val="ffffff"/>
                </a:solidFill>
              </a:uFill>
              <a:latin typeface="Arial"/>
            </a:endParaRPr>
          </a:p>
          <a:p>
            <a:pPr>
              <a:lnSpc>
                <a:spcPct val="120000"/>
              </a:lnSpc>
            </a:pPr>
            <a:r>
              <a:rPr b="1" lang="en-US" sz="1200" spc="117" strike="noStrike">
                <a:solidFill>
                  <a:srgbClr val="ffffff"/>
                </a:solidFill>
                <a:uFill>
                  <a:solidFill>
                    <a:srgbClr val="ffffff"/>
                  </a:solidFill>
                </a:uFill>
                <a:latin typeface="宋体"/>
                <a:ea typeface="宋体"/>
              </a:rPr>
              <a:t>大小： </a:t>
            </a:r>
            <a:r>
              <a:rPr b="1" lang="en-US" sz="1200" spc="117" strike="noStrike">
                <a:solidFill>
                  <a:srgbClr val="ffffff"/>
                </a:solidFill>
                <a:uFill>
                  <a:solidFill>
                    <a:srgbClr val="ffffff"/>
                  </a:solidFill>
                </a:uFill>
                <a:latin typeface="宋体"/>
                <a:ea typeface="宋体"/>
              </a:rPr>
              <a:t>2.5 GB</a:t>
            </a:r>
            <a:endParaRPr b="0" lang="en-US" sz="1800" spc="-1" strike="noStrike">
              <a:solidFill>
                <a:srgbClr val="000000"/>
              </a:solidFill>
              <a:uFill>
                <a:solidFill>
                  <a:srgbClr val="ffffff"/>
                </a:solidFill>
              </a:uFill>
              <a:latin typeface="Arial"/>
            </a:endParaRPr>
          </a:p>
          <a:p>
            <a:pPr>
              <a:lnSpc>
                <a:spcPct val="120000"/>
              </a:lnSpc>
            </a:pPr>
            <a:r>
              <a:rPr b="1" lang="en-US" sz="1200" spc="117" strike="noStrike">
                <a:solidFill>
                  <a:srgbClr val="ffffff"/>
                </a:solidFill>
                <a:uFill>
                  <a:solidFill>
                    <a:srgbClr val="ffffff"/>
                  </a:solidFill>
                </a:uFill>
                <a:latin typeface="宋体"/>
                <a:ea typeface="宋体"/>
              </a:rPr>
              <a:t>数量： </a:t>
            </a:r>
            <a:r>
              <a:rPr b="1" lang="en-US" sz="1200" spc="117" strike="noStrike">
                <a:solidFill>
                  <a:srgbClr val="ffffff"/>
                </a:solidFill>
                <a:uFill>
                  <a:solidFill>
                    <a:srgbClr val="ffffff"/>
                  </a:solidFill>
                </a:uFill>
                <a:latin typeface="宋体"/>
                <a:ea typeface="宋体"/>
              </a:rPr>
              <a:t>10</a:t>
            </a:r>
            <a:r>
              <a:rPr b="1" lang="en-US" sz="1200" spc="117" strike="noStrike">
                <a:solidFill>
                  <a:srgbClr val="ffffff"/>
                </a:solidFill>
                <a:uFill>
                  <a:solidFill>
                    <a:srgbClr val="ffffff"/>
                  </a:solidFill>
                </a:uFill>
                <a:latin typeface="宋体"/>
                <a:ea typeface="宋体"/>
              </a:rPr>
              <a:t>个类别，共</a:t>
            </a:r>
            <a:r>
              <a:rPr b="1" lang="en-US" sz="1200" spc="117" strike="noStrike">
                <a:solidFill>
                  <a:srgbClr val="ffffff"/>
                </a:solidFill>
                <a:uFill>
                  <a:solidFill>
                    <a:srgbClr val="ffffff"/>
                  </a:solidFill>
                </a:uFill>
                <a:latin typeface="宋体"/>
                <a:ea typeface="宋体"/>
              </a:rPr>
              <a:t>6,30,420</a:t>
            </a:r>
            <a:r>
              <a:rPr b="1" lang="en-US" sz="1200" spc="117" strike="noStrike">
                <a:solidFill>
                  <a:srgbClr val="ffffff"/>
                </a:solidFill>
                <a:uFill>
                  <a:solidFill>
                    <a:srgbClr val="ffffff"/>
                  </a:solidFill>
                </a:uFill>
                <a:latin typeface="宋体"/>
                <a:ea typeface="宋体"/>
              </a:rPr>
              <a:t>张图片</a:t>
            </a:r>
            <a:endParaRPr b="0" lang="en-US" sz="1800" spc="-1" strike="noStrike">
              <a:solidFill>
                <a:srgbClr val="000000"/>
              </a:solidFill>
              <a:uFill>
                <a:solidFill>
                  <a:srgbClr val="ffffff"/>
                </a:solidFill>
              </a:uFill>
              <a:latin typeface="Arial"/>
            </a:endParaRPr>
          </a:p>
        </p:txBody>
      </p:sp>
      <p:sp>
        <p:nvSpPr>
          <p:cNvPr id="130" name="CustomShape 18"/>
          <p:cNvSpPr/>
          <p:nvPr/>
        </p:nvSpPr>
        <p:spPr>
          <a:xfrm>
            <a:off x="4110840" y="4456080"/>
            <a:ext cx="1065960" cy="476640"/>
          </a:xfrm>
          <a:prstGeom prst="rect">
            <a:avLst/>
          </a:prstGeom>
          <a:noFill/>
          <a:ln>
            <a:noFill/>
          </a:ln>
        </p:spPr>
        <p:style>
          <a:lnRef idx="0"/>
          <a:fillRef idx="0"/>
          <a:effectRef idx="0"/>
          <a:fontRef idx="minor"/>
        </p:style>
        <p:txBody>
          <a:bodyPr wrap="none" lIns="67680" rIns="67680" tIns="45000" bIns="45000"/>
          <a:p>
            <a:pPr>
              <a:lnSpc>
                <a:spcPct val="100000"/>
              </a:lnSpc>
            </a:pPr>
            <a:r>
              <a:rPr b="1" lang="en-US" sz="1600" spc="-1" strike="noStrike">
                <a:solidFill>
                  <a:srgbClr val="181717"/>
                </a:solidFill>
                <a:uFill>
                  <a:solidFill>
                    <a:srgbClr val="ffffff"/>
                  </a:solidFill>
                </a:uFill>
                <a:latin typeface="Noto Sans S Chinese Light"/>
                <a:ea typeface="Noto Sans S Chinese Light"/>
              </a:rPr>
              <a:t>数据集</a:t>
            </a:r>
            <a:endParaRPr b="0" lang="en-US" sz="1800" spc="-1" strike="noStrike">
              <a:solidFill>
                <a:srgbClr val="000000"/>
              </a:solidFill>
              <a:uFill>
                <a:solidFill>
                  <a:srgbClr val="ffffff"/>
                </a:solidFill>
              </a:uFill>
              <a:latin typeface="Arial"/>
            </a:endParaRPr>
          </a:p>
        </p:txBody>
      </p:sp>
      <p:sp>
        <p:nvSpPr>
          <p:cNvPr id="131" name="CustomShape 19"/>
          <p:cNvSpPr/>
          <p:nvPr/>
        </p:nvSpPr>
        <p:spPr>
          <a:xfrm>
            <a:off x="4174200" y="4756680"/>
            <a:ext cx="2925360" cy="168372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32" name="CustomShape 20"/>
          <p:cNvSpPr/>
          <p:nvPr/>
        </p:nvSpPr>
        <p:spPr>
          <a:xfrm>
            <a:off x="4139640" y="4767120"/>
            <a:ext cx="3028680" cy="847800"/>
          </a:xfrm>
          <a:prstGeom prst="rect">
            <a:avLst/>
          </a:prstGeom>
          <a:noFill/>
          <a:ln>
            <a:noFill/>
          </a:ln>
        </p:spPr>
        <p:style>
          <a:lnRef idx="0"/>
          <a:fillRef idx="0"/>
          <a:effectRef idx="0"/>
          <a:fontRef idx="minor"/>
        </p:style>
        <p:txBody>
          <a:bodyPr lIns="67680" rIns="67680" tIns="45000" bIns="45000"/>
          <a:p>
            <a:pPr>
              <a:lnSpc>
                <a:spcPct val="120000"/>
              </a:lnSpc>
            </a:pPr>
            <a:r>
              <a:rPr b="1" lang="en-US" sz="1200" spc="117" strike="noStrike">
                <a:solidFill>
                  <a:srgbClr val="ffffff"/>
                </a:solidFill>
                <a:uFill>
                  <a:solidFill>
                    <a:srgbClr val="ffffff"/>
                  </a:solidFill>
                </a:uFill>
                <a:latin typeface="宋体"/>
                <a:ea typeface="宋体"/>
              </a:rPr>
              <a:t>The Street View House Numbers (SVHN) </a:t>
            </a:r>
            <a:r>
              <a:rPr b="1" lang="en-US" sz="1200" spc="117" strike="noStrike">
                <a:solidFill>
                  <a:srgbClr val="ffffff"/>
                </a:solidFill>
                <a:uFill>
                  <a:solidFill>
                    <a:srgbClr val="ffffff"/>
                  </a:solidFill>
                </a:uFill>
                <a:latin typeface="宋体"/>
                <a:ea typeface="宋体"/>
              </a:rPr>
              <a:t>是对图像中阿拉伯数字进行识别的数据集，该数据集中的图像来自真实世界的门牌号数字，图像来自</a:t>
            </a:r>
            <a:r>
              <a:rPr b="1" lang="en-US" sz="1200" spc="117" strike="noStrike">
                <a:solidFill>
                  <a:srgbClr val="ffffff"/>
                </a:solidFill>
                <a:uFill>
                  <a:solidFill>
                    <a:srgbClr val="ffffff"/>
                  </a:solidFill>
                </a:uFill>
                <a:latin typeface="宋体"/>
                <a:ea typeface="宋体"/>
              </a:rPr>
              <a:t>Google</a:t>
            </a:r>
            <a:r>
              <a:rPr b="1" lang="en-US" sz="1200" spc="117" strike="noStrike">
                <a:solidFill>
                  <a:srgbClr val="ffffff"/>
                </a:solidFill>
                <a:uFill>
                  <a:solidFill>
                    <a:srgbClr val="ffffff"/>
                  </a:solidFill>
                </a:uFill>
                <a:latin typeface="宋体"/>
                <a:ea typeface="宋体"/>
              </a:rPr>
              <a:t>街景中所拍摄的门牌号图片，每张图片中包含一组 </a:t>
            </a:r>
            <a:r>
              <a:rPr b="1" lang="en-US" sz="1200" spc="117" strike="noStrike">
                <a:solidFill>
                  <a:srgbClr val="ffffff"/>
                </a:solidFill>
                <a:uFill>
                  <a:solidFill>
                    <a:srgbClr val="ffffff"/>
                  </a:solidFill>
                </a:uFill>
                <a:latin typeface="宋体"/>
                <a:ea typeface="宋体"/>
              </a:rPr>
              <a:t>'0-9' </a:t>
            </a:r>
            <a:r>
              <a:rPr b="1" lang="en-US" sz="1200" spc="117" strike="noStrike">
                <a:solidFill>
                  <a:srgbClr val="ffffff"/>
                </a:solidFill>
                <a:uFill>
                  <a:solidFill>
                    <a:srgbClr val="ffffff"/>
                  </a:solidFill>
                </a:uFill>
                <a:latin typeface="宋体"/>
                <a:ea typeface="宋体"/>
              </a:rPr>
              <a:t>的阿拉伯数字。</a:t>
            </a:r>
            <a:endParaRPr b="0" lang="en-US" sz="1800" spc="-1" strike="noStrike">
              <a:solidFill>
                <a:srgbClr val="000000"/>
              </a:solidFill>
              <a:uFill>
                <a:solidFill>
                  <a:srgbClr val="ffffff"/>
                </a:solidFill>
              </a:uFill>
              <a:latin typeface="Arial"/>
            </a:endParaRPr>
          </a:p>
        </p:txBody>
      </p:sp>
      <p:sp>
        <p:nvSpPr>
          <p:cNvPr id="133" name="CustomShape 21"/>
          <p:cNvSpPr/>
          <p:nvPr/>
        </p:nvSpPr>
        <p:spPr>
          <a:xfrm>
            <a:off x="2955960" y="1023480"/>
            <a:ext cx="1078560" cy="263160"/>
          </a:xfrm>
          <a:prstGeom prst="rect">
            <a:avLst/>
          </a:prstGeom>
          <a:noFill/>
          <a:ln>
            <a:noFill/>
          </a:ln>
        </p:spPr>
        <p:style>
          <a:lnRef idx="0"/>
          <a:fillRef idx="0"/>
          <a:effectRef idx="0"/>
          <a:fontRef idx="minor"/>
        </p:style>
        <p:txBody>
          <a:bodyPr wrap="none" lIns="67680" rIns="67680" tIns="45000" bIns="45000"/>
          <a:p>
            <a:pPr>
              <a:lnSpc>
                <a:spcPct val="100000"/>
              </a:lnSpc>
            </a:pPr>
            <a:r>
              <a:rPr b="1" lang="en-US" sz="1600" spc="-1" strike="noStrike">
                <a:solidFill>
                  <a:srgbClr val="181717"/>
                </a:solidFill>
                <a:uFill>
                  <a:solidFill>
                    <a:srgbClr val="ffffff"/>
                  </a:solidFill>
                </a:uFill>
                <a:latin typeface="Noto Sans S Chinese Light"/>
                <a:ea typeface="Noto Sans S Chinese Light"/>
              </a:rPr>
              <a:t>图像分类</a:t>
            </a:r>
            <a:endParaRPr b="0" lang="en-US" sz="1800" spc="-1" strike="noStrike">
              <a:solidFill>
                <a:srgbClr val="000000"/>
              </a:solidFill>
              <a:uFill>
                <a:solidFill>
                  <a:srgbClr val="ffffff"/>
                </a:solidFill>
              </a:uFill>
              <a:latin typeface="Arial"/>
            </a:endParaRPr>
          </a:p>
        </p:txBody>
      </p:sp>
      <p:sp>
        <p:nvSpPr>
          <p:cNvPr id="134" name="CustomShape 22"/>
          <p:cNvSpPr/>
          <p:nvPr/>
        </p:nvSpPr>
        <p:spPr>
          <a:xfrm>
            <a:off x="2915640" y="1347480"/>
            <a:ext cx="1919160" cy="135108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35" name="CustomShape 23"/>
          <p:cNvSpPr/>
          <p:nvPr/>
        </p:nvSpPr>
        <p:spPr>
          <a:xfrm>
            <a:off x="2892240" y="1303200"/>
            <a:ext cx="1906200" cy="811800"/>
          </a:xfrm>
          <a:prstGeom prst="rect">
            <a:avLst/>
          </a:prstGeom>
          <a:noFill/>
          <a:ln>
            <a:noFill/>
          </a:ln>
        </p:spPr>
        <p:style>
          <a:lnRef idx="0"/>
          <a:fillRef idx="0"/>
          <a:effectRef idx="0"/>
          <a:fontRef idx="minor"/>
        </p:style>
        <p:txBody>
          <a:bodyPr lIns="67680" rIns="67680" tIns="45000" bIns="45000"/>
          <a:p>
            <a:pPr>
              <a:lnSpc>
                <a:spcPct val="120000"/>
              </a:lnSpc>
            </a:pPr>
            <a:r>
              <a:rPr b="1" lang="en-US" sz="1200" spc="-1" strike="noStrike">
                <a:solidFill>
                  <a:srgbClr val="ffffff"/>
                </a:solidFill>
                <a:uFill>
                  <a:solidFill>
                    <a:srgbClr val="ffffff"/>
                  </a:solidFill>
                </a:uFill>
                <a:latin typeface="宋体"/>
                <a:ea typeface="宋体"/>
              </a:rPr>
              <a:t>图像分类模型的输入是高维的图片，需要用卷积神经网络进行特征提取和降维；分类模型一般涉及多分类，分类器使用</a:t>
            </a:r>
            <a:r>
              <a:rPr b="1" lang="en-US" sz="1200" spc="-1" strike="noStrike">
                <a:solidFill>
                  <a:srgbClr val="ffffff"/>
                </a:solidFill>
                <a:uFill>
                  <a:solidFill>
                    <a:srgbClr val="ffffff"/>
                  </a:solidFill>
                </a:uFill>
                <a:latin typeface="宋体"/>
                <a:ea typeface="宋体"/>
              </a:rPr>
              <a:t>softmax</a:t>
            </a:r>
            <a:r>
              <a:rPr b="1" lang="en-US" sz="1200" spc="-1" strike="noStrike">
                <a:solidFill>
                  <a:srgbClr val="ffffff"/>
                </a:solidFill>
                <a:uFill>
                  <a:solidFill>
                    <a:srgbClr val="ffffff"/>
                  </a:solidFill>
                </a:uFill>
                <a:latin typeface="宋体"/>
                <a:ea typeface="宋体"/>
              </a:rPr>
              <a:t>函数</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41" dur="indefinite" restart="never" nodeType="tmRoot">
          <p:childTnLst>
            <p:seq>
              <p:cTn id="42" dur="indefinite" nodeType="mainSeq">
                <p:childTnLst>
                  <p:par>
                    <p:cTn id="43" fill="hold">
                      <p:stCondLst>
                        <p:cond delay="0"/>
                      </p:stCondLst>
                      <p:childTnLst>
                        <p:par>
                          <p:cTn id="44" fill="hold">
                            <p:stCondLst>
                              <p:cond delay="0"/>
                            </p:stCondLst>
                            <p:childTnLst>
                              <p:par>
                                <p:cTn id="45" nodeType="afterEffect" fill="hold" presetClass="entr" presetID="22" presetSubtype="8">
                                  <p:stCondLst>
                                    <p:cond delay="0"/>
                                  </p:stCondLst>
                                  <p:childTnLst>
                                    <p:set>
                                      <p:cBhvr>
                                        <p:cTn id="46" dur="1" fill="hold">
                                          <p:stCondLst>
                                            <p:cond delay="0"/>
                                          </p:stCondLst>
                                        </p:cTn>
                                        <p:tgtEl>
                                          <p:spTgt spid="-1"/>
                                        </p:tgtEl>
                                        <p:attrNameLst>
                                          <p:attrName>style.visibility</p:attrName>
                                        </p:attrNameLst>
                                      </p:cBhvr>
                                      <p:to>
                                        <p:strVal val="visible"/>
                                      </p:to>
                                    </p:set>
                                    <p:animEffect filter="wipe(left)" transition="in">
                                      <p:cBhvr additive="repl">
                                        <p:cTn id="47" dur="500"/>
                                        <p:tgtEl>
                                          <p:spTgt spid="-1"/>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
                                  <p:stCondLst>
                                    <p:cond delay="0"/>
                                  </p:stCondLst>
                                  <p:childTnLst>
                                    <p:set>
                                      <p:cBhvr>
                                        <p:cTn id="51" dur="1" fill="hold">
                                          <p:stCondLst>
                                            <p:cond delay="0"/>
                                          </p:stCondLst>
                                        </p:cTn>
                                        <p:tgtEl>
                                          <p:spTgt spid="-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0">
                                  <p:stCondLst>
                                    <p:cond delay="0"/>
                                  </p:stCondLst>
                                  <p:childTnLst>
                                    <p:set>
                                      <p:cBhvr>
                                        <p:cTn id="55" dur="1" fill="hold">
                                          <p:stCondLst>
                                            <p:cond delay="0"/>
                                          </p:stCondLst>
                                        </p:cTn>
                                        <p:tgtEl>
                                          <p:spTgt spid="-1"/>
                                        </p:tgtEl>
                                        <p:attrNameLst>
                                          <p:attrName>style.visibility</p:attrName>
                                        </p:attrNameLst>
                                      </p:cBhvr>
                                      <p:to>
                                        <p:strVal val="visible"/>
                                      </p:to>
                                    </p:set>
                                    <p:animEffect filter="fade" transition="in">
                                      <p:cBhvr additive="repl">
                                        <p:cTn id="56" dur="500"/>
                                        <p:tgtEl>
                                          <p:spTgt spid="-1"/>
                                        </p:tgtEl>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0">
                                  <p:stCondLst>
                                    <p:cond delay="0"/>
                                  </p:stCondLst>
                                  <p:childTnLst>
                                    <p:set>
                                      <p:cBhvr>
                                        <p:cTn id="60" dur="1" fill="hold">
                                          <p:stCondLst>
                                            <p:cond delay="0"/>
                                          </p:stCondLst>
                                        </p:cTn>
                                        <p:tgtEl>
                                          <p:spTgt spid="-1"/>
                                        </p:tgtEl>
                                        <p:attrNameLst>
                                          <p:attrName>style.visibility</p:attrName>
                                        </p:attrNameLst>
                                      </p:cBhvr>
                                      <p:to>
                                        <p:strVal val="visible"/>
                                      </p:to>
                                    </p:set>
                                    <p:animEffect filter="fade" transition="in">
                                      <p:cBhvr additive="repl">
                                        <p:cTn id="6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图片 8" descr=""/>
          <p:cNvPicPr/>
          <p:nvPr/>
        </p:nvPicPr>
        <p:blipFill>
          <a:blip r:embed="rId1"/>
          <a:stretch/>
        </p:blipFill>
        <p:spPr>
          <a:xfrm rot="18877200">
            <a:off x="-1215360" y="775800"/>
            <a:ext cx="3443400" cy="3443400"/>
          </a:xfrm>
          <a:prstGeom prst="rect">
            <a:avLst/>
          </a:prstGeom>
          <a:ln>
            <a:noFill/>
          </a:ln>
        </p:spPr>
      </p:pic>
      <p:pic>
        <p:nvPicPr>
          <p:cNvPr id="137" name="图片 13" descr=""/>
          <p:cNvPicPr/>
          <p:nvPr/>
        </p:nvPicPr>
        <p:blipFill>
          <a:blip r:embed="rId2"/>
          <a:stretch/>
        </p:blipFill>
        <p:spPr>
          <a:xfrm rot="8109600">
            <a:off x="6901560" y="1954800"/>
            <a:ext cx="3443400" cy="3443400"/>
          </a:xfrm>
          <a:prstGeom prst="rect">
            <a:avLst/>
          </a:prstGeom>
          <a:ln>
            <a:noFill/>
          </a:ln>
        </p:spPr>
      </p:pic>
      <p:sp>
        <p:nvSpPr>
          <p:cNvPr id="138" name="CustomShape 1"/>
          <p:cNvSpPr/>
          <p:nvPr/>
        </p:nvSpPr>
        <p:spPr>
          <a:xfrm>
            <a:off x="1734840" y="677880"/>
            <a:ext cx="2388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数据集展示</a:t>
            </a:r>
            <a:endParaRPr b="0" lang="en-US" sz="1800" spc="-1" strike="noStrike">
              <a:solidFill>
                <a:srgbClr val="000000"/>
              </a:solidFill>
              <a:uFill>
                <a:solidFill>
                  <a:srgbClr val="ffffff"/>
                </a:solidFill>
              </a:uFill>
              <a:latin typeface="Arial"/>
            </a:endParaRPr>
          </a:p>
        </p:txBody>
      </p:sp>
      <p:sp>
        <p:nvSpPr>
          <p:cNvPr id="139" name="CustomShape 2"/>
          <p:cNvSpPr/>
          <p:nvPr/>
        </p:nvSpPr>
        <p:spPr>
          <a:xfrm>
            <a:off x="87768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1.2</a:t>
            </a:r>
            <a:endParaRPr b="0" lang="en-US" sz="1800" spc="-1" strike="noStrike">
              <a:solidFill>
                <a:srgbClr val="000000"/>
              </a:solidFill>
              <a:uFill>
                <a:solidFill>
                  <a:srgbClr val="ffffff"/>
                </a:solidFill>
              </a:uFill>
              <a:latin typeface="Arial"/>
            </a:endParaRPr>
          </a:p>
        </p:txBody>
      </p:sp>
      <p:pic>
        <p:nvPicPr>
          <p:cNvPr id="140" name="图片 4" descr=""/>
          <p:cNvPicPr/>
          <p:nvPr/>
        </p:nvPicPr>
        <p:blipFill>
          <a:blip r:embed="rId3"/>
          <a:stretch/>
        </p:blipFill>
        <p:spPr>
          <a:xfrm>
            <a:off x="1521360" y="1708560"/>
            <a:ext cx="6194160" cy="4662000"/>
          </a:xfrm>
          <a:prstGeom prst="rect">
            <a:avLst/>
          </a:prstGeom>
          <a:ln>
            <a:noFill/>
          </a:ln>
        </p:spPr>
      </p:pic>
      <p:sp>
        <p:nvSpPr>
          <p:cNvPr id="141" name="CustomShape 3"/>
          <p:cNvSpPr/>
          <p:nvPr/>
        </p:nvSpPr>
        <p:spPr>
          <a:xfrm>
            <a:off x="2887920" y="1239480"/>
            <a:ext cx="44035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Number from Street View(</a:t>
            </a:r>
            <a:r>
              <a:rPr b="0" lang="en-US" sz="1800" spc="-1" strike="noStrike">
                <a:solidFill>
                  <a:srgbClr val="000000"/>
                </a:solidFill>
                <a:uFill>
                  <a:solidFill>
                    <a:srgbClr val="ffffff"/>
                  </a:solidFill>
                </a:uFill>
                <a:latin typeface="Calibri"/>
              </a:rPr>
              <a:t>街景数字</a:t>
            </a:r>
            <a:r>
              <a:rPr b="0" lang="en-US" sz="18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62" dur="indefinite" restart="never" nodeType="tmRoot">
          <p:childTnLst>
            <p:seq>
              <p:cTn id="63" dur="indefinite" nodeType="mainSeq">
                <p:childTnLst>
                  <p:par>
                    <p:cTn id="64" fill="hold">
                      <p:stCondLst>
                        <p:cond delay="indefinite"/>
                      </p:stCondLst>
                      <p:childTnLst>
                        <p:par>
                          <p:cTn id="65" fill="hold">
                            <p:stCondLst>
                              <p:cond delay="0"/>
                            </p:stCondLst>
                            <p:childTnLst>
                              <p:par>
                                <p:cTn id="66" nodeType="clickEffect" fill="hold" presetClass="entr" presetID="10">
                                  <p:stCondLst>
                                    <p:cond delay="0"/>
                                  </p:stCondLst>
                                  <p:childTnLst>
                                    <p:set>
                                      <p:cBhvr>
                                        <p:cTn id="67" dur="1" fill="hold">
                                          <p:stCondLst>
                                            <p:cond delay="0"/>
                                          </p:stCondLst>
                                        </p:cTn>
                                        <p:tgtEl>
                                          <p:spTgt spid="141"/>
                                        </p:tgtEl>
                                        <p:attrNameLst>
                                          <p:attrName>style.visibility</p:attrName>
                                        </p:attrNameLst>
                                      </p:cBhvr>
                                      <p:to>
                                        <p:strVal val="visible"/>
                                      </p:to>
                                    </p:set>
                                    <p:animEffect filter="fade" transition="in">
                                      <p:cBhvr additive="repl">
                                        <p:cTn id="68" dur="500"/>
                                        <p:tgtEl>
                                          <p:spTgt spid="141"/>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0">
                                  <p:stCondLst>
                                    <p:cond delay="0"/>
                                  </p:stCondLst>
                                  <p:childTnLst>
                                    <p:set>
                                      <p:cBhvr>
                                        <p:cTn id="72" dur="1" fill="hold">
                                          <p:stCondLst>
                                            <p:cond delay="0"/>
                                          </p:stCondLst>
                                        </p:cTn>
                                        <p:tgtEl>
                                          <p:spTgt spid="140"/>
                                        </p:tgtEl>
                                        <p:attrNameLst>
                                          <p:attrName>style.visibility</p:attrName>
                                        </p:attrNameLst>
                                      </p:cBhvr>
                                      <p:to>
                                        <p:strVal val="visible"/>
                                      </p:to>
                                    </p:set>
                                    <p:animEffect filter="fade" transition="in">
                                      <p:cBhvr additive="repl">
                                        <p:cTn id="73" dur="500"/>
                                        <p:tgtEl>
                                          <p:spTgt spid="1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0" y="0"/>
            <a:ext cx="9143640" cy="685764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43" name="图片 2" descr=""/>
          <p:cNvPicPr/>
          <p:nvPr/>
        </p:nvPicPr>
        <p:blipFill>
          <a:blip r:embed="rId1"/>
          <a:stretch/>
        </p:blipFill>
        <p:spPr>
          <a:xfrm rot="15735000">
            <a:off x="216000" y="-523440"/>
            <a:ext cx="3434760" cy="3434760"/>
          </a:xfrm>
          <a:prstGeom prst="rect">
            <a:avLst/>
          </a:prstGeom>
          <a:ln>
            <a:noFill/>
          </a:ln>
        </p:spPr>
      </p:pic>
      <p:pic>
        <p:nvPicPr>
          <p:cNvPr id="144" name="图片 11" descr=""/>
          <p:cNvPicPr/>
          <p:nvPr/>
        </p:nvPicPr>
        <p:blipFill>
          <a:blip r:embed="rId2"/>
          <a:stretch/>
        </p:blipFill>
        <p:spPr>
          <a:xfrm rot="15735000">
            <a:off x="5923440" y="3737520"/>
            <a:ext cx="3434760" cy="3434760"/>
          </a:xfrm>
          <a:prstGeom prst="rect">
            <a:avLst/>
          </a:prstGeom>
          <a:ln>
            <a:noFill/>
          </a:ln>
        </p:spPr>
      </p:pic>
      <p:sp>
        <p:nvSpPr>
          <p:cNvPr id="145" name="CustomShape 2"/>
          <p:cNvSpPr/>
          <p:nvPr/>
        </p:nvSpPr>
        <p:spPr>
          <a:xfrm>
            <a:off x="1959480" y="4051800"/>
            <a:ext cx="3561480" cy="191808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000000"/>
                </a:solidFill>
                <a:uFill>
                  <a:solidFill>
                    <a:srgbClr val="ffffff"/>
                  </a:solidFill>
                </a:uFill>
                <a:latin typeface="Calibri"/>
              </a:rPr>
              <a:t>基于软注意力机制的</a:t>
            </a:r>
            <a:r>
              <a:rPr b="1" lang="en-US" sz="4000" spc="-1" strike="noStrike">
                <a:solidFill>
                  <a:srgbClr val="000000"/>
                </a:solidFill>
                <a:uFill>
                  <a:solidFill>
                    <a:srgbClr val="ffffff"/>
                  </a:solidFill>
                </a:uFill>
                <a:latin typeface="Calibri"/>
              </a:rPr>
              <a:t>STN</a:t>
            </a:r>
            <a:r>
              <a:rPr b="1" lang="en-US" sz="4000" spc="-1" strike="noStrike">
                <a:solidFill>
                  <a:srgbClr val="000000"/>
                </a:solidFill>
                <a:uFill>
                  <a:solidFill>
                    <a:srgbClr val="ffffff"/>
                  </a:solidFill>
                </a:uFill>
                <a:latin typeface="Calibri"/>
              </a:rPr>
              <a:t>模块</a:t>
            </a:r>
            <a:endParaRPr b="0" lang="en-US" sz="1800" spc="-1" strike="noStrike">
              <a:solidFill>
                <a:srgbClr val="000000"/>
              </a:solidFill>
              <a:uFill>
                <a:solidFill>
                  <a:srgbClr val="ffffff"/>
                </a:solidFill>
              </a:uFill>
              <a:latin typeface="Arial"/>
            </a:endParaRPr>
          </a:p>
        </p:txBody>
      </p:sp>
      <p:sp>
        <p:nvSpPr>
          <p:cNvPr id="146" name="CustomShape 3"/>
          <p:cNvSpPr/>
          <p:nvPr/>
        </p:nvSpPr>
        <p:spPr>
          <a:xfrm>
            <a:off x="698760" y="4049640"/>
            <a:ext cx="1251720" cy="252756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US" sz="8000" spc="-1" strike="noStrike">
                <a:solidFill>
                  <a:srgbClr val="ffffff"/>
                </a:solidFill>
                <a:uFill>
                  <a:solidFill>
                    <a:srgbClr val="ffffff"/>
                  </a:solidFill>
                </a:uFill>
                <a:latin typeface="Impact"/>
              </a:rPr>
              <a:t>02</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74" dur="indefinite" restart="never" nodeType="tmRoot">
          <p:childTnLst>
            <p:seq>
              <p:cTn id="75" dur="indefinite" nodeType="mainSeq">
                <p:childTnLst>
                  <p:par>
                    <p:cTn id="76" fill="hold">
                      <p:stCondLst>
                        <p:cond delay="indefinite"/>
                      </p:stCondLst>
                      <p:childTnLst>
                        <p:par>
                          <p:cTn id="77" fill="hold">
                            <p:stCondLst>
                              <p:cond delay="0"/>
                            </p:stCondLst>
                            <p:childTnLst>
                              <p:par>
                                <p:cTn id="78" nodeType="clickEffect" fill="hold" presetClass="entr" presetID="10">
                                  <p:stCondLst>
                                    <p:cond delay="0"/>
                                  </p:stCondLst>
                                  <p:childTnLst>
                                    <p:set>
                                      <p:cBhvr>
                                        <p:cTn id="79" dur="1" fill="hold">
                                          <p:stCondLst>
                                            <p:cond delay="0"/>
                                          </p:stCondLst>
                                        </p:cTn>
                                        <p:tgtEl>
                                          <p:spTgt spid="-1"/>
                                        </p:tgtEl>
                                        <p:attrNameLst>
                                          <p:attrName>style.visibility</p:attrName>
                                        </p:attrNameLst>
                                      </p:cBhvr>
                                      <p:to>
                                        <p:strVal val="visible"/>
                                      </p:to>
                                    </p:set>
                                    <p:animEffect filter="fade" transition="in">
                                      <p:cBhvr additive="repl">
                                        <p:cTn id="8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图片 8" descr=""/>
          <p:cNvPicPr/>
          <p:nvPr/>
        </p:nvPicPr>
        <p:blipFill>
          <a:blip r:embed="rId1"/>
          <a:stretch/>
        </p:blipFill>
        <p:spPr>
          <a:xfrm rot="18877200">
            <a:off x="-1215360" y="775800"/>
            <a:ext cx="3443400" cy="3443400"/>
          </a:xfrm>
          <a:prstGeom prst="rect">
            <a:avLst/>
          </a:prstGeom>
          <a:ln>
            <a:noFill/>
          </a:ln>
        </p:spPr>
      </p:pic>
      <p:pic>
        <p:nvPicPr>
          <p:cNvPr id="148" name="图片 13" descr=""/>
          <p:cNvPicPr/>
          <p:nvPr/>
        </p:nvPicPr>
        <p:blipFill>
          <a:blip r:embed="rId2"/>
          <a:stretch/>
        </p:blipFill>
        <p:spPr>
          <a:xfrm rot="8109600">
            <a:off x="6901560" y="1954800"/>
            <a:ext cx="3443400" cy="3443400"/>
          </a:xfrm>
          <a:prstGeom prst="rect">
            <a:avLst/>
          </a:prstGeom>
          <a:ln>
            <a:noFill/>
          </a:ln>
        </p:spPr>
      </p:pic>
      <p:sp>
        <p:nvSpPr>
          <p:cNvPr id="149" name="CustomShape 1"/>
          <p:cNvSpPr/>
          <p:nvPr/>
        </p:nvSpPr>
        <p:spPr>
          <a:xfrm>
            <a:off x="1734840" y="677880"/>
            <a:ext cx="27648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449" strike="noStrike">
                <a:solidFill>
                  <a:srgbClr val="0d0d0d"/>
                </a:solidFill>
                <a:uFill>
                  <a:solidFill>
                    <a:srgbClr val="ffffff"/>
                  </a:solidFill>
                </a:uFill>
                <a:latin typeface="Noto Sans S Chinese Thin"/>
                <a:ea typeface="Noto Sans S Chinese Thin"/>
              </a:rPr>
              <a:t>注意力机制介绍</a:t>
            </a:r>
            <a:endParaRPr b="0" lang="en-US" sz="1800" spc="-1" strike="noStrike">
              <a:solidFill>
                <a:srgbClr val="000000"/>
              </a:solidFill>
              <a:uFill>
                <a:solidFill>
                  <a:srgbClr val="ffffff"/>
                </a:solidFill>
              </a:uFill>
              <a:latin typeface="Arial"/>
            </a:endParaRPr>
          </a:p>
        </p:txBody>
      </p:sp>
      <p:sp>
        <p:nvSpPr>
          <p:cNvPr id="150" name="CustomShape 2"/>
          <p:cNvSpPr/>
          <p:nvPr/>
        </p:nvSpPr>
        <p:spPr>
          <a:xfrm>
            <a:off x="1411200" y="1637280"/>
            <a:ext cx="2183400" cy="390204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51" name="CustomShape 3"/>
          <p:cNvSpPr/>
          <p:nvPr/>
        </p:nvSpPr>
        <p:spPr>
          <a:xfrm>
            <a:off x="1527840" y="1895760"/>
            <a:ext cx="1976760" cy="3582360"/>
          </a:xfrm>
          <a:prstGeom prst="rect">
            <a:avLst/>
          </a:prstGeom>
          <a:noFill/>
          <a:ln>
            <a:noFill/>
          </a:ln>
        </p:spPr>
        <p:style>
          <a:lnRef idx="0"/>
          <a:fillRef idx="0"/>
          <a:effectRef idx="0"/>
          <a:fontRef idx="minor"/>
        </p:style>
        <p:txBody>
          <a:bodyPr lIns="90000" rIns="90000" tIns="45000" bIns="45000"/>
          <a:p>
            <a:pPr>
              <a:lnSpc>
                <a:spcPct val="150000"/>
              </a:lnSpc>
            </a:pPr>
            <a:r>
              <a:rPr b="1" lang="en-US" sz="1350" spc="-1" strike="noStrike">
                <a:solidFill>
                  <a:srgbClr val="ffffff"/>
                </a:solidFill>
                <a:uFill>
                  <a:solidFill>
                    <a:srgbClr val="ffffff"/>
                  </a:solidFill>
                </a:uFill>
                <a:latin typeface="宋体"/>
                <a:ea typeface="宋体"/>
              </a:rPr>
              <a:t>视觉注意力机制是人类视觉所特有的大脑信号处理机制。人类视觉通过快速扫描全局图像，获得需要重点关注的目标区域，然后对这一区域投入更多的注意力资源，以获取更多所需要关注目标的细节信息，从而抑制其它无用信息。</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52" name="CustomShape 4"/>
          <p:cNvSpPr/>
          <p:nvPr/>
        </p:nvSpPr>
        <p:spPr>
          <a:xfrm>
            <a:off x="877680" y="528840"/>
            <a:ext cx="941760" cy="750600"/>
          </a:xfrm>
          <a:prstGeom prst="rect">
            <a:avLst/>
          </a:prstGeom>
          <a:solidFill>
            <a:schemeClr val="tx1">
              <a:lumMod val="85000"/>
              <a:lumOff val="15000"/>
            </a:schemeClr>
          </a:solidFill>
          <a:ln>
            <a:noFill/>
          </a:ln>
        </p:spPr>
        <p:style>
          <a:lnRef idx="0"/>
          <a:fillRef idx="0"/>
          <a:effectRef idx="0"/>
          <a:fontRef idx="minor"/>
        </p:style>
        <p:txBody>
          <a:bodyPr wrap="none" lIns="90000" rIns="90000" tIns="45000" bIns="45000"/>
          <a:p>
            <a:pPr>
              <a:lnSpc>
                <a:spcPct val="100000"/>
              </a:lnSpc>
            </a:pPr>
            <a:r>
              <a:rPr b="0" lang="en-US" sz="4340" spc="-1" strike="noStrike">
                <a:solidFill>
                  <a:srgbClr val="ffffff"/>
                </a:solidFill>
                <a:uFill>
                  <a:solidFill>
                    <a:srgbClr val="ffffff"/>
                  </a:solidFill>
                </a:uFill>
                <a:latin typeface="Impact"/>
              </a:rPr>
              <a:t>2.1</a:t>
            </a:r>
            <a:endParaRPr b="0" lang="en-US" sz="1800" spc="-1" strike="noStrike">
              <a:solidFill>
                <a:srgbClr val="000000"/>
              </a:solidFill>
              <a:uFill>
                <a:solidFill>
                  <a:srgbClr val="ffffff"/>
                </a:solidFill>
              </a:uFill>
              <a:latin typeface="Arial"/>
            </a:endParaRPr>
          </a:p>
        </p:txBody>
      </p:sp>
      <p:pic>
        <p:nvPicPr>
          <p:cNvPr id="153" name="图片 9" descr=""/>
          <p:cNvPicPr/>
          <p:nvPr/>
        </p:nvPicPr>
        <p:blipFill>
          <a:blip r:embed="rId3"/>
          <a:srcRect l="0" t="0" r="0" b="10109"/>
          <a:stretch/>
        </p:blipFill>
        <p:spPr>
          <a:xfrm>
            <a:off x="3890160" y="1637280"/>
            <a:ext cx="4115160" cy="2871360"/>
          </a:xfrm>
          <a:prstGeom prst="rect">
            <a:avLst/>
          </a:prstGeom>
          <a:ln>
            <a:noFill/>
          </a:ln>
        </p:spPr>
      </p:pic>
      <p:sp>
        <p:nvSpPr>
          <p:cNvPr id="154" name="CustomShape 5"/>
          <p:cNvSpPr/>
          <p:nvPr/>
        </p:nvSpPr>
        <p:spPr>
          <a:xfrm>
            <a:off x="3890160" y="4581000"/>
            <a:ext cx="4115160" cy="98640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55" name="CustomShape 6"/>
          <p:cNvSpPr/>
          <p:nvPr/>
        </p:nvSpPr>
        <p:spPr>
          <a:xfrm>
            <a:off x="4110120" y="4588920"/>
            <a:ext cx="3670920" cy="912240"/>
          </a:xfrm>
          <a:prstGeom prst="rect">
            <a:avLst/>
          </a:prstGeom>
          <a:noFill/>
          <a:ln>
            <a:noFill/>
          </a:ln>
        </p:spPr>
        <p:style>
          <a:lnRef idx="0"/>
          <a:fillRef idx="0"/>
          <a:effectRef idx="0"/>
          <a:fontRef idx="minor"/>
        </p:style>
        <p:txBody>
          <a:bodyPr lIns="90000" rIns="90000" tIns="45000" bIns="45000"/>
          <a:p>
            <a:pPr>
              <a:lnSpc>
                <a:spcPct val="150000"/>
              </a:lnSpc>
            </a:pPr>
            <a:r>
              <a:rPr b="1" lang="en-US" sz="1350" spc="-1" strike="noStrike">
                <a:solidFill>
                  <a:srgbClr val="ffffff"/>
                </a:solidFill>
                <a:uFill>
                  <a:solidFill>
                    <a:srgbClr val="ffffff"/>
                  </a:solidFill>
                </a:uFill>
                <a:latin typeface="宋体"/>
                <a:ea typeface="宋体"/>
              </a:rPr>
              <a:t>上图展示了人类在看到一副图像时是如何高效分配有限的注意力资源的，其中红色区域表明视觉系统更关注的目标</a:t>
            </a:r>
            <a:endParaRPr b="0" lang="en-US" sz="1800" spc="-1" strike="noStrike">
              <a:solidFill>
                <a:srgbClr val="000000"/>
              </a:solidFill>
              <a:uFill>
                <a:solidFill>
                  <a:srgbClr val="ffffff"/>
                </a:solidFill>
              </a:uFill>
              <a:latin typeface="Arial"/>
            </a:endParaRPr>
          </a:p>
        </p:txBody>
      </p:sp>
      <p:sp>
        <p:nvSpPr>
          <p:cNvPr id="156" name="CustomShape 7"/>
          <p:cNvSpPr/>
          <p:nvPr/>
        </p:nvSpPr>
        <p:spPr>
          <a:xfrm>
            <a:off x="1411200" y="2748960"/>
            <a:ext cx="6593760" cy="1069560"/>
          </a:xfrm>
          <a:prstGeom prst="rect">
            <a:avLst/>
          </a:prstGeom>
          <a:solidFill>
            <a:schemeClr val="tx1">
              <a:lumMod val="50000"/>
              <a:lumOff val="50000"/>
              <a:alpha val="80000"/>
            </a:schemeClr>
          </a:solidFill>
          <a:ln/>
          <a:effectLst>
            <a:softEdge rad="0"/>
          </a:effectLst>
        </p:spPr>
        <p:style>
          <a:lnRef idx="2">
            <a:schemeClr val="accent1">
              <a:shade val="50000"/>
            </a:schemeClr>
          </a:lnRef>
          <a:fillRef idx="1">
            <a:schemeClr val="accent1"/>
          </a:fillRef>
          <a:effectRef idx="0">
            <a:schemeClr val="accent1"/>
          </a:effectRef>
          <a:fontRef idx="minor"/>
        </p:style>
      </p:sp>
      <p:sp>
        <p:nvSpPr>
          <p:cNvPr id="157" name="CustomShape 8"/>
          <p:cNvSpPr/>
          <p:nvPr/>
        </p:nvSpPr>
        <p:spPr>
          <a:xfrm>
            <a:off x="1774800" y="2748960"/>
            <a:ext cx="5970600" cy="912240"/>
          </a:xfrm>
          <a:prstGeom prst="rect">
            <a:avLst/>
          </a:prstGeom>
          <a:noFill/>
          <a:ln>
            <a:noFill/>
          </a:ln>
        </p:spPr>
        <p:style>
          <a:lnRef idx="0"/>
          <a:fillRef idx="0"/>
          <a:effectRef idx="0"/>
          <a:fontRef idx="minor"/>
        </p:style>
        <p:txBody>
          <a:bodyPr lIns="90000" rIns="90000" tIns="45000" bIns="45000"/>
          <a:p>
            <a:pPr>
              <a:lnSpc>
                <a:spcPct val="150000"/>
              </a:lnSpc>
            </a:pPr>
            <a:r>
              <a:rPr b="0" lang="en-US" sz="1350" spc="-1" strike="noStrike">
                <a:solidFill>
                  <a:srgbClr val="ffffff"/>
                </a:solidFill>
                <a:uFill>
                  <a:solidFill>
                    <a:srgbClr val="ffffff"/>
                  </a:solidFill>
                </a:uFill>
                <a:latin typeface="宋体"/>
                <a:ea typeface="宋体"/>
              </a:rPr>
              <a:t>    </a:t>
            </a:r>
            <a:r>
              <a:rPr b="1" lang="en-US" sz="1350" spc="-1" strike="noStrike">
                <a:solidFill>
                  <a:srgbClr val="ffffff"/>
                </a:solidFill>
                <a:uFill>
                  <a:solidFill>
                    <a:srgbClr val="ffffff"/>
                  </a:solidFill>
                </a:uFill>
                <a:latin typeface="宋体"/>
                <a:ea typeface="宋体"/>
              </a:rPr>
              <a:t>注意力机制最早是应用于图像领域，之后被广泛应用在基于</a:t>
            </a:r>
            <a:r>
              <a:rPr b="1" lang="en-US" sz="1350" spc="-1" strike="noStrike">
                <a:solidFill>
                  <a:srgbClr val="ffffff"/>
                </a:solidFill>
                <a:uFill>
                  <a:solidFill>
                    <a:srgbClr val="ffffff"/>
                  </a:solidFill>
                </a:uFill>
                <a:latin typeface="宋体"/>
                <a:ea typeface="宋体"/>
              </a:rPr>
              <a:t>RNN</a:t>
            </a:r>
            <a:r>
              <a:rPr b="1" lang="en-US" sz="1350" spc="-1" strike="noStrike">
                <a:solidFill>
                  <a:srgbClr val="ffffff"/>
                </a:solidFill>
                <a:uFill>
                  <a:solidFill>
                    <a:srgbClr val="ffffff"/>
                  </a:solidFill>
                </a:uFill>
                <a:latin typeface="宋体"/>
                <a:ea typeface="宋体"/>
              </a:rPr>
              <a:t>神经网络模型的各种深度学习任务中，其实现原理借鉴了人类的注意力思维方式，目前主要分为软注意力和强注意力。</a:t>
            </a:r>
            <a:endParaRPr b="0" lang="en-US" sz="1800" spc="-1" strike="noStrike">
              <a:solidFill>
                <a:srgbClr val="000000"/>
              </a:solidFill>
              <a:uFill>
                <a:solidFill>
                  <a:srgbClr val="ffffff"/>
                </a:solidFill>
              </a:uFill>
              <a:latin typeface="Arial"/>
            </a:endParaRPr>
          </a:p>
        </p:txBody>
      </p:sp>
    </p:spTree>
  </p:cSld>
  <p:transition spd="slow">
    <p:random/>
  </p:transition>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xit" presetID="10">
                                  <p:stCondLst>
                                    <p:cond delay="0"/>
                                  </p:stCondLst>
                                  <p:childTnLst>
                                    <p:animEffect filter="fade" transition="in">
                                      <p:cBhvr additive="repl">
                                        <p:cTn id="86" dur="500"/>
                                        <p:tgtEl>
                                          <p:spTgt spid="-1"/>
                                        </p:tgtEl>
                                      </p:cBhvr>
                                    </p:animEffect>
                                    <p:set>
                                      <p:cBhvr>
                                        <p:cTn id="87" dur="1" fill="hold">
                                          <p:stCondLst>
                                            <p:cond delay="499"/>
                                          </p:stCondLst>
                                        </p:cTn>
                                        <p:tgtEl>
                                          <p:spTgt spid="-1"/>
                                        </p:tgtEl>
                                        <p:attrNameLst>
                                          <p:attrName>style.visibility</p:attrName>
                                        </p:attrNameLst>
                                      </p:cBhvr>
                                      <p:to>
                                        <p:strVal val="hidden"/>
                                      </p:to>
                                    </p:set>
                                  </p:childTnLst>
                                </p:cTn>
                              </p:par>
                              <p:par>
                                <p:cTn id="88" nodeType="withEffect" fill="hold" presetClass="exit" presetID="10">
                                  <p:stCondLst>
                                    <p:cond delay="0"/>
                                  </p:stCondLst>
                                  <p:childTnLst>
                                    <p:animEffect filter="fade" transition="in">
                                      <p:cBhvr additive="repl">
                                        <p:cTn id="89" dur="500"/>
                                        <p:tgtEl>
                                          <p:spTgt spid="153"/>
                                        </p:tgtEl>
                                      </p:cBhvr>
                                    </p:animEffect>
                                    <p:set>
                                      <p:cBhvr>
                                        <p:cTn id="90" dur="1" fill="hold">
                                          <p:stCondLst>
                                            <p:cond delay="499"/>
                                          </p:stCondLst>
                                        </p:cTn>
                                        <p:tgtEl>
                                          <p:spTgt spid="153"/>
                                        </p:tgtEl>
                                        <p:attrNameLst>
                                          <p:attrName>style.visibility</p:attrName>
                                        </p:attrNameLst>
                                      </p:cBhvr>
                                      <p:to>
                                        <p:strVal val="hidden"/>
                                      </p:to>
                                    </p:set>
                                  </p:childTnLst>
                                </p:cTn>
                              </p:par>
                              <p:par>
                                <p:cTn id="91" nodeType="withEffect" fill="hold" presetClass="exit" presetID="10">
                                  <p:stCondLst>
                                    <p:cond delay="0"/>
                                  </p:stCondLst>
                                  <p:childTnLst>
                                    <p:animEffect filter="fade" transition="in">
                                      <p:cBhvr additive="repl">
                                        <p:cTn id="92" dur="500"/>
                                        <p:tgtEl>
                                          <p:spTgt spid="154"/>
                                        </p:tgtEl>
                                      </p:cBhvr>
                                    </p:animEffect>
                                    <p:set>
                                      <p:cBhvr>
                                        <p:cTn id="93" dur="1" fill="hold">
                                          <p:stCondLst>
                                            <p:cond delay="499"/>
                                          </p:stCondLst>
                                        </p:cTn>
                                        <p:tgtEl>
                                          <p:spTgt spid="154"/>
                                        </p:tgtEl>
                                        <p:attrNameLst>
                                          <p:attrName>style.visibility</p:attrName>
                                        </p:attrNameLst>
                                      </p:cBhvr>
                                      <p:to>
                                        <p:strVal val="hidden"/>
                                      </p:to>
                                    </p:set>
                                  </p:childTnLst>
                                </p:cTn>
                              </p:par>
                              <p:par>
                                <p:cTn id="94" nodeType="withEffect" fill="hold" presetClass="exit" presetID="10">
                                  <p:stCondLst>
                                    <p:cond delay="0"/>
                                  </p:stCondLst>
                                  <p:childTnLst>
                                    <p:animEffect filter="fade" transition="in">
                                      <p:cBhvr additive="repl">
                                        <p:cTn id="95" dur="500"/>
                                        <p:tgtEl>
                                          <p:spTgt spid="155"/>
                                        </p:tgtEl>
                                      </p:cBhvr>
                                    </p:animEffect>
                                    <p:set>
                                      <p:cBhvr>
                                        <p:cTn id="96" dur="1" fill="hold">
                                          <p:stCondLst>
                                            <p:cond delay="499"/>
                                          </p:stCondLst>
                                        </p:cTn>
                                        <p:tgtEl>
                                          <p:spTgt spid="15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1"/>
                                        </p:tgtEl>
                                        <p:attrNameLst>
                                          <p:attrName>style.visibility</p:attrName>
                                        </p:attrNameLst>
                                      </p:cBhvr>
                                      <p:to>
                                        <p:strVal val="visible"/>
                                      </p:to>
                                    </p:set>
                                    <p:animEffect filter="fade" transition="in">
                                      <p:cBhvr additive="repl">
                                        <p:cTn id="10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TotalTime>
  <Application>LibreOffice/5.1.6.2$Linux_X86_64 LibreOffice_project/10m0$Build-2</Application>
  <Words>2984</Words>
  <Paragraphs>285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2018-04-10T04:31:00Z</dcterms:created>
  <dc:creator>优品PPT</dc:creator>
  <dc:description>http://www.ypppt.com/</dc:description>
  <dc:language>zh-CN</dc:language>
  <cp:lastModifiedBy/>
  <dcterms:modified xsi:type="dcterms:W3CDTF">2019-06-11T03:37:10Z</dcterms:modified>
  <cp:revision>71</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2052-11.8.2.8053</vt:lpwstr>
  </property>
  <property fmtid="{D5CDD505-2E9C-101B-9397-08002B2CF9AE}" pid="6" name="LinksUpToDate">
    <vt:bool>0</vt:bool>
  </property>
  <property fmtid="{D5CDD505-2E9C-101B-9397-08002B2CF9AE}" pid="7" name="MMClips">
    <vt:i4>0</vt:i4>
  </property>
  <property fmtid="{D5CDD505-2E9C-101B-9397-08002B2CF9AE}" pid="8" name="Notes">
    <vt:i4>29</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31</vt:i4>
  </property>
</Properties>
</file>